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491" r:id="rId3"/>
    <p:sldId id="460" r:id="rId4"/>
    <p:sldId id="464" r:id="rId5"/>
    <p:sldId id="493" r:id="rId6"/>
    <p:sldId id="555" r:id="rId7"/>
    <p:sldId id="568" r:id="rId8"/>
    <p:sldId id="534" r:id="rId9"/>
    <p:sldId id="507" r:id="rId10"/>
    <p:sldId id="508" r:id="rId11"/>
    <p:sldId id="512" r:id="rId12"/>
    <p:sldId id="543" r:id="rId13"/>
    <p:sldId id="557" r:id="rId14"/>
    <p:sldId id="489" r:id="rId15"/>
    <p:sldId id="584" r:id="rId16"/>
    <p:sldId id="583" r:id="rId17"/>
    <p:sldId id="571" r:id="rId18"/>
    <p:sldId id="570" r:id="rId19"/>
    <p:sldId id="575" r:id="rId20"/>
    <p:sldId id="576" r:id="rId21"/>
    <p:sldId id="559" r:id="rId22"/>
    <p:sldId id="578" r:id="rId23"/>
    <p:sldId id="579" r:id="rId24"/>
    <p:sldId id="581" r:id="rId25"/>
    <p:sldId id="563" r:id="rId26"/>
    <p:sldId id="564" r:id="rId27"/>
    <p:sldId id="319" r:id="rId2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ción" id="{D1010875-6D45-4B97-B97C-14637E4739AF}">
          <p14:sldIdLst>
            <p14:sldId id="460"/>
            <p14:sldId id="464"/>
            <p14:sldId id="493"/>
            <p14:sldId id="555"/>
            <p14:sldId id="568"/>
          </p14:sldIdLst>
        </p14:section>
        <p14:section name="Ingeniería de sistemas basada en modelos con MATLAB &amp; Simulink" id="{B89F7A5C-17A7-4A54-B57F-9F82DE9D9470}">
          <p14:sldIdLst>
            <p14:sldId id="534"/>
            <p14:sldId id="507"/>
            <p14:sldId id="508"/>
            <p14:sldId id="512"/>
            <p14:sldId id="543"/>
          </p14:sldIdLst>
        </p14:section>
        <p14:section name="Descripción del currículum" id="{931317BA-0C39-4BFC-960C-7C1CD8995F8E}">
          <p14:sldIdLst>
            <p14:sldId id="557"/>
            <p14:sldId id="489"/>
            <p14:sldId id="584"/>
            <p14:sldId id="583"/>
            <p14:sldId id="571"/>
            <p14:sldId id="570"/>
            <p14:sldId id="575"/>
            <p14:sldId id="576"/>
            <p14:sldId id="559"/>
            <p14:sldId id="578"/>
            <p14:sldId id="579"/>
            <p14:sldId id="581"/>
          </p14:sldIdLst>
        </p14:section>
        <p14:section name="Conclusiones" id="{347F0E4B-6EEE-4EBB-A1A4-8DCA34696BB5}">
          <p14:sldIdLst>
            <p14:sldId id="563"/>
            <p14:sldId id="564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D"/>
    <a:srgbClr val="053139"/>
    <a:srgbClr val="C90026"/>
    <a:srgbClr val="ED8800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86385" autoAdjust="0"/>
  </p:normalViewPr>
  <p:slideViewPr>
    <p:cSldViewPr snapToGrid="0" snapToObjects="1" showGuides="1">
      <p:cViewPr varScale="1">
        <p:scale>
          <a:sx n="71" d="100"/>
          <a:sy n="71" d="100"/>
        </p:scale>
        <p:origin x="1464" y="5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48920-F6E9-4592-B0E8-7081F64CCED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8DA7914-AA3D-40C7-BCAC-FCAE2DF1DB7C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Definir </a:t>
          </a:r>
          <a:r>
            <a:rPr lang="es-ES" sz="1400" i="0" dirty="0">
              <a:latin typeface="Arial Nova Light" panose="020B0304020202020204" pitchFamily="34" charset="0"/>
            </a:rPr>
            <a:t>límites y contexto</a:t>
          </a:r>
          <a:endParaRPr lang="en-GB" sz="1400" i="0" dirty="0">
            <a:latin typeface="Arial Nova Light" panose="020B0304020202020204" pitchFamily="34" charset="0"/>
          </a:endParaRPr>
        </a:p>
      </dgm:t>
    </dgm:pt>
    <dgm:pt modelId="{3252DB0E-0A20-4E06-8736-078418355139}" type="parTrans" cxnId="{9847753F-C99B-4898-B91C-2455201ED4B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9AE43DA3-1D62-40F8-B494-3F75DE552966}" type="sibTrans" cxnId="{9847753F-C99B-4898-B91C-2455201ED4B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B142325B-B2D7-4C92-B26A-C4818165B624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Identificar usuarios y casos de uso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DC2D5E12-5018-4D2B-9040-3E3EF7CF0428}" type="parTrans" cxnId="{EFB21E5A-B9C5-4F0A-B19E-D4B4EE48E201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3F4A4746-B6C8-45DB-966A-CBEE5C04C302}" type="sibTrans" cxnId="{EFB21E5A-B9C5-4F0A-B19E-D4B4EE48E201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A3FE3EB3-311E-4DB9-8569-3AF5A2A0D8ED}">
      <dgm:prSet phldrT="[Texto]"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Identificar funciones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F5FA21BE-B673-40F5-AAA5-FFFD66378C84}" type="parTrans" cxnId="{01A372E2-22DF-45D6-A9CB-AECA6755F99E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6D104302-4491-43C4-A086-6E2D5053E4DA}" type="sibTrans" cxnId="{01A372E2-22DF-45D6-A9CB-AECA6755F99E}">
      <dgm:prSet custT="1"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01C3EDCE-482C-4BF3-9D45-E44C1BB391B1}">
      <dgm:prSet custT="1"/>
      <dgm:spPr/>
      <dgm:t>
        <a:bodyPr/>
        <a:lstStyle/>
        <a:p>
          <a:r>
            <a:rPr lang="es-ES" sz="1400" dirty="0">
              <a:latin typeface="Arial Nova Light" panose="020B0304020202020204" pitchFamily="34" charset="0"/>
            </a:rPr>
            <a:t>Identificar requisitos por función</a:t>
          </a:r>
          <a:endParaRPr lang="en-GB" sz="1400" dirty="0">
            <a:latin typeface="Arial Nova Light" panose="020B0304020202020204" pitchFamily="34" charset="0"/>
          </a:endParaRPr>
        </a:p>
      </dgm:t>
    </dgm:pt>
    <dgm:pt modelId="{876AA4FC-5786-43D8-BCC8-B1A38B5848D5}" type="par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FE7AA910-55A6-45E5-8AB8-576E5ED95614}" type="sibTrans" cxnId="{7209254D-FF9D-4488-ACC3-E3AA70915D06}">
      <dgm:prSet/>
      <dgm:spPr/>
      <dgm:t>
        <a:bodyPr/>
        <a:lstStyle/>
        <a:p>
          <a:endParaRPr lang="en-GB" sz="1800">
            <a:latin typeface="Arial Nova Light" panose="020B0304020202020204" pitchFamily="34" charset="0"/>
          </a:endParaRPr>
        </a:p>
      </dgm:t>
    </dgm:pt>
    <dgm:pt modelId="{20CD1E23-CFDA-4154-8936-AAE27067EF08}" type="pres">
      <dgm:prSet presAssocID="{5D048920-F6E9-4592-B0E8-7081F64CCEDC}" presName="linearFlow" presStyleCnt="0">
        <dgm:presLayoutVars>
          <dgm:resizeHandles val="exact"/>
        </dgm:presLayoutVars>
      </dgm:prSet>
      <dgm:spPr/>
    </dgm:pt>
    <dgm:pt modelId="{2AD00425-7AEC-451C-978F-807832246BE7}" type="pres">
      <dgm:prSet presAssocID="{98DA7914-AA3D-40C7-BCAC-FCAE2DF1DB7C}" presName="node" presStyleLbl="node1" presStyleIdx="0" presStyleCnt="4" custScaleX="919068" custScaleY="96878" custLinFactX="-5120" custLinFactY="-8347" custLinFactNeighborX="-100000" custLinFactNeighborY="-100000">
        <dgm:presLayoutVars>
          <dgm:bulletEnabled val="1"/>
        </dgm:presLayoutVars>
      </dgm:prSet>
      <dgm:spPr/>
    </dgm:pt>
    <dgm:pt modelId="{1CD12443-F95D-4BD4-8FDE-ECFF1019160B}" type="pres">
      <dgm:prSet presAssocID="{9AE43DA3-1D62-40F8-B494-3F75DE552966}" presName="sibTrans" presStyleLbl="sibTrans2D1" presStyleIdx="0" presStyleCnt="3"/>
      <dgm:spPr/>
    </dgm:pt>
    <dgm:pt modelId="{C2E466C6-DA6A-48ED-874C-CEC2A72EBDB4}" type="pres">
      <dgm:prSet presAssocID="{9AE43DA3-1D62-40F8-B494-3F75DE552966}" presName="connectorText" presStyleLbl="sibTrans2D1" presStyleIdx="0" presStyleCnt="3"/>
      <dgm:spPr/>
    </dgm:pt>
    <dgm:pt modelId="{B6B770F5-82CE-41F4-BE20-B1BB1429E483}" type="pres">
      <dgm:prSet presAssocID="{B142325B-B2D7-4C92-B26A-C4818165B624}" presName="node" presStyleLbl="node1" presStyleIdx="1" presStyleCnt="4" custScaleX="919068" custScaleY="96878">
        <dgm:presLayoutVars>
          <dgm:bulletEnabled val="1"/>
        </dgm:presLayoutVars>
      </dgm:prSet>
      <dgm:spPr/>
    </dgm:pt>
    <dgm:pt modelId="{B22BDE3A-4307-4DAB-A5D3-D5AC58FCECB7}" type="pres">
      <dgm:prSet presAssocID="{3F4A4746-B6C8-45DB-966A-CBEE5C04C302}" presName="sibTrans" presStyleLbl="sibTrans2D1" presStyleIdx="1" presStyleCnt="3"/>
      <dgm:spPr/>
    </dgm:pt>
    <dgm:pt modelId="{5FC6BAC0-5AD3-45A8-B7A5-5A6EDD05E74E}" type="pres">
      <dgm:prSet presAssocID="{3F4A4746-B6C8-45DB-966A-CBEE5C04C302}" presName="connectorText" presStyleLbl="sibTrans2D1" presStyleIdx="1" presStyleCnt="3"/>
      <dgm:spPr/>
    </dgm:pt>
    <dgm:pt modelId="{C80CBE5D-26E8-49D0-95EA-DB7CAB01E546}" type="pres">
      <dgm:prSet presAssocID="{A3FE3EB3-311E-4DB9-8569-3AF5A2A0D8ED}" presName="node" presStyleLbl="node1" presStyleIdx="2" presStyleCnt="4" custScaleX="919068" custScaleY="96878">
        <dgm:presLayoutVars>
          <dgm:bulletEnabled val="1"/>
        </dgm:presLayoutVars>
      </dgm:prSet>
      <dgm:spPr/>
    </dgm:pt>
    <dgm:pt modelId="{B8D534B8-66EB-48F2-93D0-34DFD9950AC9}" type="pres">
      <dgm:prSet presAssocID="{6D104302-4491-43C4-A086-6E2D5053E4DA}" presName="sibTrans" presStyleLbl="sibTrans2D1" presStyleIdx="2" presStyleCnt="3"/>
      <dgm:spPr/>
    </dgm:pt>
    <dgm:pt modelId="{9B0F69AC-0F96-449B-8878-C33CCB394EDE}" type="pres">
      <dgm:prSet presAssocID="{6D104302-4491-43C4-A086-6E2D5053E4DA}" presName="connectorText" presStyleLbl="sibTrans2D1" presStyleIdx="2" presStyleCnt="3"/>
      <dgm:spPr/>
    </dgm:pt>
    <dgm:pt modelId="{E820FFC6-5DA8-4B0B-B2D5-708D5B23C839}" type="pres">
      <dgm:prSet presAssocID="{01C3EDCE-482C-4BF3-9D45-E44C1BB391B1}" presName="node" presStyleLbl="node1" presStyleIdx="3" presStyleCnt="4" custScaleX="919068" custScaleY="96878">
        <dgm:presLayoutVars>
          <dgm:bulletEnabled val="1"/>
        </dgm:presLayoutVars>
      </dgm:prSet>
      <dgm:spPr/>
    </dgm:pt>
  </dgm:ptLst>
  <dgm:cxnLst>
    <dgm:cxn modelId="{99A89400-2685-4D24-9433-A25A746731BB}" type="presOf" srcId="{B142325B-B2D7-4C92-B26A-C4818165B624}" destId="{B6B770F5-82CE-41F4-BE20-B1BB1429E483}" srcOrd="0" destOrd="0" presId="urn:microsoft.com/office/officeart/2005/8/layout/process2"/>
    <dgm:cxn modelId="{1D424A04-AE44-4CDC-ABD3-A96AD80AE443}" type="presOf" srcId="{A3FE3EB3-311E-4DB9-8569-3AF5A2A0D8ED}" destId="{C80CBE5D-26E8-49D0-95EA-DB7CAB01E546}" srcOrd="0" destOrd="0" presId="urn:microsoft.com/office/officeart/2005/8/layout/process2"/>
    <dgm:cxn modelId="{8B5A9D24-6EC8-4ECC-A4B3-1CC41722D8E7}" type="presOf" srcId="{6D104302-4491-43C4-A086-6E2D5053E4DA}" destId="{B8D534B8-66EB-48F2-93D0-34DFD9950AC9}" srcOrd="0" destOrd="0" presId="urn:microsoft.com/office/officeart/2005/8/layout/process2"/>
    <dgm:cxn modelId="{9847753F-C99B-4898-B91C-2455201ED4B1}" srcId="{5D048920-F6E9-4592-B0E8-7081F64CCEDC}" destId="{98DA7914-AA3D-40C7-BCAC-FCAE2DF1DB7C}" srcOrd="0" destOrd="0" parTransId="{3252DB0E-0A20-4E06-8736-078418355139}" sibTransId="{9AE43DA3-1D62-40F8-B494-3F75DE552966}"/>
    <dgm:cxn modelId="{21ADD846-ABCC-420C-A26F-D170D0550E1F}" type="presOf" srcId="{01C3EDCE-482C-4BF3-9D45-E44C1BB391B1}" destId="{E820FFC6-5DA8-4B0B-B2D5-708D5B23C839}" srcOrd="0" destOrd="0" presId="urn:microsoft.com/office/officeart/2005/8/layout/process2"/>
    <dgm:cxn modelId="{7209254D-FF9D-4488-ACC3-E3AA70915D06}" srcId="{5D048920-F6E9-4592-B0E8-7081F64CCEDC}" destId="{01C3EDCE-482C-4BF3-9D45-E44C1BB391B1}" srcOrd="3" destOrd="0" parTransId="{876AA4FC-5786-43D8-BCC8-B1A38B5848D5}" sibTransId="{FE7AA910-55A6-45E5-8AB8-576E5ED95614}"/>
    <dgm:cxn modelId="{ED09964F-2A02-4031-A46B-8E60326571A1}" type="presOf" srcId="{98DA7914-AA3D-40C7-BCAC-FCAE2DF1DB7C}" destId="{2AD00425-7AEC-451C-978F-807832246BE7}" srcOrd="0" destOrd="0" presId="urn:microsoft.com/office/officeart/2005/8/layout/process2"/>
    <dgm:cxn modelId="{EFB21E5A-B9C5-4F0A-B19E-D4B4EE48E201}" srcId="{5D048920-F6E9-4592-B0E8-7081F64CCEDC}" destId="{B142325B-B2D7-4C92-B26A-C4818165B624}" srcOrd="1" destOrd="0" parTransId="{DC2D5E12-5018-4D2B-9040-3E3EF7CF0428}" sibTransId="{3F4A4746-B6C8-45DB-966A-CBEE5C04C302}"/>
    <dgm:cxn modelId="{A9E4C486-6996-4EA9-86A3-962BD972B77E}" type="presOf" srcId="{9AE43DA3-1D62-40F8-B494-3F75DE552966}" destId="{C2E466C6-DA6A-48ED-874C-CEC2A72EBDB4}" srcOrd="1" destOrd="0" presId="urn:microsoft.com/office/officeart/2005/8/layout/process2"/>
    <dgm:cxn modelId="{3D4E65A4-B2E9-480C-AE08-529598F06495}" type="presOf" srcId="{5D048920-F6E9-4592-B0E8-7081F64CCEDC}" destId="{20CD1E23-CFDA-4154-8936-AAE27067EF08}" srcOrd="0" destOrd="0" presId="urn:microsoft.com/office/officeart/2005/8/layout/process2"/>
    <dgm:cxn modelId="{694F4FB9-46F4-4112-94DB-0C513CA85E00}" type="presOf" srcId="{9AE43DA3-1D62-40F8-B494-3F75DE552966}" destId="{1CD12443-F95D-4BD4-8FDE-ECFF1019160B}" srcOrd="0" destOrd="0" presId="urn:microsoft.com/office/officeart/2005/8/layout/process2"/>
    <dgm:cxn modelId="{0FD42CD0-9403-48A0-87AF-E89C17E4CC60}" type="presOf" srcId="{3F4A4746-B6C8-45DB-966A-CBEE5C04C302}" destId="{B22BDE3A-4307-4DAB-A5D3-D5AC58FCECB7}" srcOrd="0" destOrd="0" presId="urn:microsoft.com/office/officeart/2005/8/layout/process2"/>
    <dgm:cxn modelId="{E9101CD6-A091-4E68-9D26-82638ACF2F1A}" type="presOf" srcId="{6D104302-4491-43C4-A086-6E2D5053E4DA}" destId="{9B0F69AC-0F96-449B-8878-C33CCB394EDE}" srcOrd="1" destOrd="0" presId="urn:microsoft.com/office/officeart/2005/8/layout/process2"/>
    <dgm:cxn modelId="{91CF26DD-3E2C-4A5C-919C-273163015FDC}" type="presOf" srcId="{3F4A4746-B6C8-45DB-966A-CBEE5C04C302}" destId="{5FC6BAC0-5AD3-45A8-B7A5-5A6EDD05E74E}" srcOrd="1" destOrd="0" presId="urn:microsoft.com/office/officeart/2005/8/layout/process2"/>
    <dgm:cxn modelId="{01A372E2-22DF-45D6-A9CB-AECA6755F99E}" srcId="{5D048920-F6E9-4592-B0E8-7081F64CCEDC}" destId="{A3FE3EB3-311E-4DB9-8569-3AF5A2A0D8ED}" srcOrd="2" destOrd="0" parTransId="{F5FA21BE-B673-40F5-AAA5-FFFD66378C84}" sibTransId="{6D104302-4491-43C4-A086-6E2D5053E4DA}"/>
    <dgm:cxn modelId="{8C732357-378B-4BDE-BA96-F8D8E7CE23D6}" type="presParOf" srcId="{20CD1E23-CFDA-4154-8936-AAE27067EF08}" destId="{2AD00425-7AEC-451C-978F-807832246BE7}" srcOrd="0" destOrd="0" presId="urn:microsoft.com/office/officeart/2005/8/layout/process2"/>
    <dgm:cxn modelId="{517E2381-F0B1-432E-AF95-7A2DCA3533F8}" type="presParOf" srcId="{20CD1E23-CFDA-4154-8936-AAE27067EF08}" destId="{1CD12443-F95D-4BD4-8FDE-ECFF1019160B}" srcOrd="1" destOrd="0" presId="urn:microsoft.com/office/officeart/2005/8/layout/process2"/>
    <dgm:cxn modelId="{F4F985E5-68F4-42E8-9DB6-E0115388D197}" type="presParOf" srcId="{1CD12443-F95D-4BD4-8FDE-ECFF1019160B}" destId="{C2E466C6-DA6A-48ED-874C-CEC2A72EBDB4}" srcOrd="0" destOrd="0" presId="urn:microsoft.com/office/officeart/2005/8/layout/process2"/>
    <dgm:cxn modelId="{5A6FFDE1-565C-43F1-B43D-2A799FD7EE68}" type="presParOf" srcId="{20CD1E23-CFDA-4154-8936-AAE27067EF08}" destId="{B6B770F5-82CE-41F4-BE20-B1BB1429E483}" srcOrd="2" destOrd="0" presId="urn:microsoft.com/office/officeart/2005/8/layout/process2"/>
    <dgm:cxn modelId="{7ABCF137-A46E-48B0-8B31-48DEFDD64DBF}" type="presParOf" srcId="{20CD1E23-CFDA-4154-8936-AAE27067EF08}" destId="{B22BDE3A-4307-4DAB-A5D3-D5AC58FCECB7}" srcOrd="3" destOrd="0" presId="urn:microsoft.com/office/officeart/2005/8/layout/process2"/>
    <dgm:cxn modelId="{799B7C59-A7E8-4E32-A467-BC4E23EED7AD}" type="presParOf" srcId="{B22BDE3A-4307-4DAB-A5D3-D5AC58FCECB7}" destId="{5FC6BAC0-5AD3-45A8-B7A5-5A6EDD05E74E}" srcOrd="0" destOrd="0" presId="urn:microsoft.com/office/officeart/2005/8/layout/process2"/>
    <dgm:cxn modelId="{7D9ED67E-50CC-4A3C-BF75-FED8900BAE82}" type="presParOf" srcId="{20CD1E23-CFDA-4154-8936-AAE27067EF08}" destId="{C80CBE5D-26E8-49D0-95EA-DB7CAB01E546}" srcOrd="4" destOrd="0" presId="urn:microsoft.com/office/officeart/2005/8/layout/process2"/>
    <dgm:cxn modelId="{4F0E7FC8-9BA4-46ED-B294-E516B64F7E55}" type="presParOf" srcId="{20CD1E23-CFDA-4154-8936-AAE27067EF08}" destId="{B8D534B8-66EB-48F2-93D0-34DFD9950AC9}" srcOrd="5" destOrd="0" presId="urn:microsoft.com/office/officeart/2005/8/layout/process2"/>
    <dgm:cxn modelId="{E3F62161-626F-492D-BB6D-ECEB3E2FF152}" type="presParOf" srcId="{B8D534B8-66EB-48F2-93D0-34DFD9950AC9}" destId="{9B0F69AC-0F96-449B-8878-C33CCB394EDE}" srcOrd="0" destOrd="0" presId="urn:microsoft.com/office/officeart/2005/8/layout/process2"/>
    <dgm:cxn modelId="{B2036D99-FA27-4CC9-AD4A-C9CD95B384FE}" type="presParOf" srcId="{20CD1E23-CFDA-4154-8936-AAE27067EF08}" destId="{E820FFC6-5DA8-4B0B-B2D5-708D5B23C83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00425-7AEC-451C-978F-807832246BE7}">
      <dsp:nvSpPr>
        <dsp:cNvPr id="0" name=""/>
        <dsp:cNvSpPr/>
      </dsp:nvSpPr>
      <dsp:spPr>
        <a:xfrm>
          <a:off x="0" y="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Definir </a:t>
          </a:r>
          <a:r>
            <a:rPr lang="es-ES" sz="1400" i="0" kern="1200" dirty="0">
              <a:latin typeface="Arial Nova Light" panose="020B0304020202020204" pitchFamily="34" charset="0"/>
            </a:rPr>
            <a:t>límites y contexto</a:t>
          </a:r>
          <a:endParaRPr lang="en-GB" sz="1400" i="0" kern="1200" dirty="0">
            <a:latin typeface="Arial Nova Light" panose="020B0304020202020204" pitchFamily="34" charset="0"/>
          </a:endParaRPr>
        </a:p>
      </dsp:txBody>
      <dsp:txXfrm>
        <a:off x="21088" y="21088"/>
        <a:ext cx="2567672" cy="677825"/>
      </dsp:txXfrm>
    </dsp:sp>
    <dsp:sp modelId="{1CD12443-F95D-4BD4-8FDE-ECFF1019160B}">
      <dsp:nvSpPr>
        <dsp:cNvPr id="0" name=""/>
        <dsp:cNvSpPr/>
      </dsp:nvSpPr>
      <dsp:spPr>
        <a:xfrm rot="5400000">
          <a:off x="1165544" y="738620"/>
          <a:ext cx="278759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766461"/>
        <a:ext cx="200665" cy="195131"/>
      </dsp:txXfrm>
    </dsp:sp>
    <dsp:sp modelId="{B6B770F5-82CE-41F4-BE20-B1BB1429E483}">
      <dsp:nvSpPr>
        <dsp:cNvPr id="0" name=""/>
        <dsp:cNvSpPr/>
      </dsp:nvSpPr>
      <dsp:spPr>
        <a:xfrm>
          <a:off x="0" y="1091680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Identificar usuarios y casos de uso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1112768"/>
        <a:ext cx="2567672" cy="677825"/>
      </dsp:txXfrm>
    </dsp:sp>
    <dsp:sp modelId="{B22BDE3A-4307-4DAB-A5D3-D5AC58FCECB7}">
      <dsp:nvSpPr>
        <dsp:cNvPr id="0" name=""/>
        <dsp:cNvSpPr/>
      </dsp:nvSpPr>
      <dsp:spPr>
        <a:xfrm rot="5400000">
          <a:off x="1165573" y="1830262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1858132"/>
        <a:ext cx="200665" cy="195091"/>
      </dsp:txXfrm>
    </dsp:sp>
    <dsp:sp modelId="{C80CBE5D-26E8-49D0-95EA-DB7CAB01E546}">
      <dsp:nvSpPr>
        <dsp:cNvPr id="0" name=""/>
        <dsp:cNvSpPr/>
      </dsp:nvSpPr>
      <dsp:spPr>
        <a:xfrm>
          <a:off x="0" y="2183284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Identificar funciones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2204372"/>
        <a:ext cx="2567672" cy="677825"/>
      </dsp:txXfrm>
    </dsp:sp>
    <dsp:sp modelId="{B8D534B8-66EB-48F2-93D0-34DFD9950AC9}">
      <dsp:nvSpPr>
        <dsp:cNvPr id="0" name=""/>
        <dsp:cNvSpPr/>
      </dsp:nvSpPr>
      <dsp:spPr>
        <a:xfrm rot="5400000">
          <a:off x="1165573" y="2921866"/>
          <a:ext cx="278701" cy="334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>
            <a:latin typeface="Arial Nova Light" panose="020B0304020202020204" pitchFamily="34" charset="0"/>
          </a:endParaRPr>
        </a:p>
      </dsp:txBody>
      <dsp:txXfrm rot="-5400000">
        <a:off x="1204591" y="2949736"/>
        <a:ext cx="200665" cy="195091"/>
      </dsp:txXfrm>
    </dsp:sp>
    <dsp:sp modelId="{E820FFC6-5DA8-4B0B-B2D5-708D5B23C839}">
      <dsp:nvSpPr>
        <dsp:cNvPr id="0" name=""/>
        <dsp:cNvSpPr/>
      </dsp:nvSpPr>
      <dsp:spPr>
        <a:xfrm>
          <a:off x="0" y="3274888"/>
          <a:ext cx="2609848" cy="720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 Nova Light" panose="020B0304020202020204" pitchFamily="34" charset="0"/>
            </a:rPr>
            <a:t>Identificar requisitos por función</a:t>
          </a:r>
          <a:endParaRPr lang="en-GB" sz="1400" kern="1200" dirty="0">
            <a:latin typeface="Arial Nova Light" panose="020B0304020202020204" pitchFamily="34" charset="0"/>
          </a:endParaRPr>
        </a:p>
      </dsp:txBody>
      <dsp:txXfrm>
        <a:off x="21088" y="3295976"/>
        <a:ext cx="2567672" cy="677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05/07/2023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05/07/2023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D5807D5-C493-C175-CC6B-AABFCE4F2903}"/>
              </a:ext>
            </a:extLst>
          </p:cNvPr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4" name="Imagen 7">
              <a:extLst>
                <a:ext uri="{FF2B5EF4-FFF2-40B4-BE49-F238E27FC236}">
                  <a16:creationId xmlns:a16="http://schemas.microsoft.com/office/drawing/2014/main" id="{2B8A81BF-F995-F624-EE11-451E555F3D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0A4A75B-5166-C49F-2938-E045A7EDEC4A}"/>
                </a:ext>
              </a:extLst>
            </p:cNvPr>
            <p:cNvSpPr/>
            <p:nvPr userDrawn="1"/>
          </p:nvSpPr>
          <p:spPr>
            <a:xfrm>
              <a:off x="170099" y="123825"/>
              <a:ext cx="1343025" cy="1292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5934B69-23CB-06CA-D648-C14745385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21764"/>
            <a:ext cx="1718029" cy="15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3E233B-58E5-C4CB-9DA4-B139BFAD02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68" y="0"/>
            <a:ext cx="890732" cy="8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Enseñanza de la ingeniería de sistemas basada en modelos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3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on-del-olmo-larra%C3%B1aga-24505094/" TargetMode="External"/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ondragon.edu/es/ecocampus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073913" y="1245996"/>
            <a:ext cx="5004962" cy="3701577"/>
          </a:xfrm>
        </p:spPr>
        <p:txBody>
          <a:bodyPr>
            <a:normAutofit fontScale="90000"/>
          </a:bodyPr>
          <a:lstStyle/>
          <a:p>
            <a:r>
              <a:rPr lang="es-ES" dirty="0"/>
              <a:t>Enseñanza de la ingeniería de sistemas basada en modelos con</a:t>
            </a:r>
            <a:br>
              <a:rPr lang="es-ES" dirty="0"/>
            </a:br>
            <a:r>
              <a:rPr lang="es-ES" dirty="0"/>
              <a:t>MATLAB &amp; Simulink para sistemas inteligentes de energía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553925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s-ES" sz="2800" dirty="0"/>
              <a:t>Escuela Politécnica Superior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Cada vez se utilizan más los modelos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Arial Nova Light" panose="020B0304020202020204" pitchFamily="34" charset="0"/>
                <a:cs typeface="Arial" panose="020B0604020202020204" pitchFamily="34" charset="0"/>
              </a:rPr>
              <a:t>modelo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= representación física, matemática o lógica de un sistema</a:t>
            </a:r>
            <a:endParaRPr lang="en-GB" sz="2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234AFEE3-40A5-A0B6-7CF8-F667F8B4304E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7157EFB-B2C7-53AD-8BA9-2E900E157FDE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91879E5-29E3-7452-9ADB-5D2FC09CC85F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E1006C5-922D-A6D1-60B7-33CA807DBCB8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Del uso de los modelos ha surgido la Ingeniería de Sistemas basada en modelos (MBSE).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MBSE = la </a:t>
            </a:r>
            <a:r>
              <a:rPr lang="en-GB" sz="2000" dirty="0" err="1">
                <a:latin typeface="Arial Nova Light" panose="020B0304020202020204" pitchFamily="34" charset="0"/>
              </a:rPr>
              <a:t>aplicación</a:t>
            </a:r>
            <a:r>
              <a:rPr lang="en-GB" sz="2000" dirty="0">
                <a:latin typeface="Arial Nova Light" panose="020B0304020202020204" pitchFamily="34" charset="0"/>
              </a:rPr>
              <a:t> formal del </a:t>
            </a:r>
            <a:r>
              <a:rPr lang="en-GB" sz="2000" dirty="0" err="1">
                <a:latin typeface="Arial Nova Light" panose="020B0304020202020204" pitchFamily="34" charset="0"/>
              </a:rPr>
              <a:t>modelado</a:t>
            </a:r>
            <a:r>
              <a:rPr lang="en-GB" sz="2000" dirty="0">
                <a:latin typeface="Arial Nova Light" panose="020B0304020202020204" pitchFamily="34" charset="0"/>
              </a:rPr>
              <a:t> para </a:t>
            </a:r>
            <a:r>
              <a:rPr lang="en-GB" sz="2000" dirty="0" err="1">
                <a:latin typeface="Arial Nova Light" panose="020B0304020202020204" pitchFamily="34" charset="0"/>
              </a:rPr>
              <a:t>ayurdar</a:t>
            </a:r>
            <a:r>
              <a:rPr lang="en-GB" sz="2000" dirty="0">
                <a:latin typeface="Arial Nova Light" panose="020B0304020202020204" pitchFamily="34" charset="0"/>
              </a:rPr>
              <a:t> a las </a:t>
            </a:r>
            <a:r>
              <a:rPr lang="en-GB" sz="2000" dirty="0" err="1">
                <a:latin typeface="Arial Nova Light" panose="020B0304020202020204" pitchFamily="34" charset="0"/>
              </a:rPr>
              <a:t>actividades</a:t>
            </a:r>
            <a:r>
              <a:rPr lang="en-GB" sz="2000" dirty="0">
                <a:latin typeface="Arial Nova Light" panose="020B0304020202020204" pitchFamily="34" charset="0"/>
              </a:rPr>
              <a:t> de </a:t>
            </a:r>
            <a:r>
              <a:rPr lang="en-GB" sz="2000" dirty="0" err="1">
                <a:latin typeface="Arial Nova Light" panose="020B0304020202020204" pitchFamily="34" charset="0"/>
              </a:rPr>
              <a:t>requisitado</a:t>
            </a:r>
            <a:r>
              <a:rPr lang="en-GB" sz="2000" dirty="0">
                <a:latin typeface="Arial Nova Light" panose="020B0304020202020204" pitchFamily="34" charset="0"/>
              </a:rPr>
              <a:t>, </a:t>
            </a:r>
            <a:r>
              <a:rPr lang="en-GB" sz="2000" dirty="0" err="1">
                <a:latin typeface="Arial Nova Light" panose="020B0304020202020204" pitchFamily="34" charset="0"/>
              </a:rPr>
              <a:t>diseño</a:t>
            </a:r>
            <a:r>
              <a:rPr lang="en-GB" sz="2000" dirty="0">
                <a:latin typeface="Arial Nova Light" panose="020B0304020202020204" pitchFamily="34" charset="0"/>
              </a:rPr>
              <a:t>, </a:t>
            </a:r>
            <a:r>
              <a:rPr lang="en-GB" sz="2000" dirty="0" err="1">
                <a:latin typeface="Arial Nova Light" panose="020B0304020202020204" pitchFamily="34" charset="0"/>
              </a:rPr>
              <a:t>análisis</a:t>
            </a:r>
            <a:r>
              <a:rPr lang="en-GB" sz="2000" dirty="0">
                <a:latin typeface="Arial Nova Light" panose="020B0304020202020204" pitchFamily="34" charset="0"/>
              </a:rPr>
              <a:t>, </a:t>
            </a:r>
            <a:r>
              <a:rPr lang="en-GB" sz="2000" dirty="0" err="1">
                <a:latin typeface="Arial Nova Light" panose="020B0304020202020204" pitchFamily="34" charset="0"/>
              </a:rPr>
              <a:t>verificación</a:t>
            </a:r>
            <a:r>
              <a:rPr lang="en-GB" sz="2000" dirty="0">
                <a:latin typeface="Arial Nova Light" panose="020B0304020202020204" pitchFamily="34" charset="0"/>
              </a:rPr>
              <a:t> y </a:t>
            </a:r>
            <a:r>
              <a:rPr lang="en-GB" sz="2000" dirty="0" err="1">
                <a:latin typeface="Arial Nova Light" panose="020B0304020202020204" pitchFamily="34" charset="0"/>
              </a:rPr>
              <a:t>validación</a:t>
            </a:r>
            <a:endParaRPr lang="en-GB" sz="2000" dirty="0">
              <a:latin typeface="Arial Nova Light" panose="020B03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208346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188732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00009" y="3717370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246008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246008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265621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265621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3717370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547818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738601" y="2830288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model</a:t>
            </a:r>
            <a:endParaRPr lang="en-GB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B420666-78B8-D55D-7E3E-E4F0A0CC8A8E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10B6ACD-FC4D-D238-8C9C-0C665B425A81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1FE0FE6-948C-3E3D-8E68-484B610E52CF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75CE297-F57D-3560-0A32-81976E98DE91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260123"/>
            <a:ext cx="8771060" cy="3085488"/>
          </a:xfrm>
          <a:prstGeom prst="rect">
            <a:avLst/>
          </a:prstGeom>
        </p:spPr>
      </p:pic>
      <p:sp>
        <p:nvSpPr>
          <p:cNvPr id="6" name="Marcador de contenido 7">
            <a:extLst>
              <a:ext uri="{FF2B5EF4-FFF2-40B4-BE49-F238E27FC236}">
                <a16:creationId xmlns:a16="http://schemas.microsoft.com/office/drawing/2014/main" id="{76E7794C-A8EF-D96B-9CA2-646B1706BF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2941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¿Cómo ayudan MATLAB &amp; Simulink?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1510FF2-4F1B-E1DD-2735-492AF0568DCC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0E6EDBC-31D2-EF32-AFA0-231CC99692D1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A2D88F2-641C-5B9B-400E-F81D9C8CB574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18F7B42-1F04-FE51-8540-1B28155EBED5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Descripción</a:t>
            </a:r>
            <a:r>
              <a:rPr lang="en-US" dirty="0"/>
              <a:t> del </a:t>
            </a:r>
            <a:r>
              <a:rPr lang="en-US" dirty="0" err="1"/>
              <a:t>currículum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445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del currículum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579094" cy="5110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 Nova Light" panose="020B0304020202020204" pitchFamily="34" charset="0"/>
              </a:rPr>
              <a:t>Se </a:t>
            </a:r>
            <a:r>
              <a:rPr lang="en-US" sz="2400" dirty="0" err="1">
                <a:latin typeface="Arial Nova Light" panose="020B0304020202020204" pitchFamily="34" charset="0"/>
              </a:rPr>
              <a:t>han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integrado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los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siguientes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módulos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en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una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asignatura</a:t>
            </a:r>
            <a:r>
              <a:rPr lang="en-US" sz="2400" dirty="0">
                <a:latin typeface="Arial Nova Light" panose="020B0304020202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Arial Nova Light" panose="020B0304020202020204" pitchFamily="34" charset="0"/>
              </a:rPr>
              <a:t>Módulo</a:t>
            </a:r>
            <a:r>
              <a:rPr lang="en-US" dirty="0">
                <a:latin typeface="Arial Nova Light" panose="020B0304020202020204" pitchFamily="34" charset="0"/>
              </a:rPr>
              <a:t> 1. </a:t>
            </a:r>
            <a:r>
              <a:rPr lang="en-US" dirty="0" err="1">
                <a:latin typeface="Arial Nova Light" panose="020B0304020202020204" pitchFamily="34" charset="0"/>
              </a:rPr>
              <a:t>Introducción</a:t>
            </a:r>
            <a:r>
              <a:rPr lang="en-US" dirty="0">
                <a:latin typeface="Arial Nova Light" panose="020B0304020202020204" pitchFamily="34" charset="0"/>
              </a:rPr>
              <a:t> a la </a:t>
            </a:r>
            <a:r>
              <a:rPr lang="en-US" dirty="0" err="1">
                <a:latin typeface="Arial Nova Light" panose="020B0304020202020204" pitchFamily="34" charset="0"/>
              </a:rPr>
              <a:t>ingeniería</a:t>
            </a:r>
            <a:r>
              <a:rPr lang="en-US" dirty="0">
                <a:latin typeface="Arial Nova Light" panose="020B0304020202020204" pitchFamily="34" charset="0"/>
              </a:rPr>
              <a:t> de </a:t>
            </a:r>
            <a:r>
              <a:rPr lang="en-US" dirty="0" err="1">
                <a:latin typeface="Arial Nova Light" panose="020B0304020202020204" pitchFamily="34" charset="0"/>
              </a:rPr>
              <a:t>sistemas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basada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en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modelos</a:t>
            </a:r>
            <a:r>
              <a:rPr lang="en-US" dirty="0">
                <a:latin typeface="Arial Nova Light" panose="020B030402020202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Arial Nova Light" panose="020B0304020202020204" pitchFamily="34" charset="0"/>
              </a:rPr>
              <a:t>Módulo</a:t>
            </a:r>
            <a:r>
              <a:rPr lang="en-US" dirty="0">
                <a:latin typeface="Arial Nova Light" panose="020B0304020202020204" pitchFamily="34" charset="0"/>
              </a:rPr>
              <a:t> 2. </a:t>
            </a:r>
            <a:r>
              <a:rPr lang="en-US" dirty="0" err="1">
                <a:latin typeface="Arial Nova Light" panose="020B0304020202020204" pitchFamily="34" charset="0"/>
              </a:rPr>
              <a:t>Gestión</a:t>
            </a:r>
            <a:r>
              <a:rPr lang="en-US" dirty="0">
                <a:latin typeface="Arial Nova Light" panose="020B0304020202020204" pitchFamily="34" charset="0"/>
              </a:rPr>
              <a:t> y </a:t>
            </a:r>
            <a:r>
              <a:rPr lang="en-US" dirty="0" err="1">
                <a:latin typeface="Arial Nova Light" panose="020B0304020202020204" pitchFamily="34" charset="0"/>
              </a:rPr>
              <a:t>redacción</a:t>
            </a:r>
            <a:r>
              <a:rPr lang="en-US" dirty="0">
                <a:latin typeface="Arial Nova Light" panose="020B0304020202020204" pitchFamily="34" charset="0"/>
              </a:rPr>
              <a:t> de </a:t>
            </a:r>
            <a:r>
              <a:rPr lang="en-US" dirty="0" err="1">
                <a:latin typeface="Arial Nova Light" panose="020B0304020202020204" pitchFamily="34" charset="0"/>
              </a:rPr>
              <a:t>requisitos</a:t>
            </a:r>
            <a:r>
              <a:rPr lang="en-US" dirty="0">
                <a:latin typeface="Arial Nova Light" panose="020B030402020202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Arial Nova Light" panose="020B0304020202020204" pitchFamily="34" charset="0"/>
              </a:rPr>
              <a:t>Módulo</a:t>
            </a:r>
            <a:r>
              <a:rPr lang="en-US" dirty="0">
                <a:latin typeface="Arial Nova Light" panose="020B0304020202020204" pitchFamily="34" charset="0"/>
              </a:rPr>
              <a:t> 3. </a:t>
            </a:r>
            <a:r>
              <a:rPr lang="en-US" dirty="0" err="1">
                <a:latin typeface="Arial Nova Light" panose="020B0304020202020204" pitchFamily="34" charset="0"/>
              </a:rPr>
              <a:t>Gestión</a:t>
            </a:r>
            <a:r>
              <a:rPr lang="en-US" dirty="0">
                <a:latin typeface="Arial Nova Light" panose="020B0304020202020204" pitchFamily="34" charset="0"/>
              </a:rPr>
              <a:t> y </a:t>
            </a:r>
            <a:r>
              <a:rPr lang="en-US" dirty="0" err="1">
                <a:latin typeface="Arial Nova Light" panose="020B0304020202020204" pitchFamily="34" charset="0"/>
              </a:rPr>
              <a:t>diseño</a:t>
            </a:r>
            <a:r>
              <a:rPr lang="en-US" dirty="0">
                <a:latin typeface="Arial Nova Light" panose="020B0304020202020204" pitchFamily="34" charset="0"/>
              </a:rPr>
              <a:t> de </a:t>
            </a:r>
            <a:r>
              <a:rPr lang="en-US" dirty="0" err="1">
                <a:latin typeface="Arial Nova Light" panose="020B0304020202020204" pitchFamily="34" charset="0"/>
              </a:rPr>
              <a:t>arquitecturas</a:t>
            </a:r>
            <a:r>
              <a:rPr lang="en-US" dirty="0">
                <a:latin typeface="Arial Nova Light" panose="020B030402020202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Arial Nova Light" panose="020B0304020202020204" pitchFamily="34" charset="0"/>
              </a:rPr>
              <a:t>Módulo</a:t>
            </a:r>
            <a:r>
              <a:rPr lang="en-US" dirty="0">
                <a:latin typeface="Arial Nova Light" panose="020B0304020202020204" pitchFamily="34" charset="0"/>
              </a:rPr>
              <a:t> 4. </a:t>
            </a:r>
            <a:r>
              <a:rPr lang="en-US" dirty="0" err="1">
                <a:latin typeface="Arial Nova Light" panose="020B0304020202020204" pitchFamily="34" charset="0"/>
              </a:rPr>
              <a:t>Integración</a:t>
            </a:r>
            <a:r>
              <a:rPr lang="en-US" dirty="0">
                <a:latin typeface="Arial Nova Light" panose="020B0304020202020204" pitchFamily="34" charset="0"/>
              </a:rPr>
              <a:t>, </a:t>
            </a:r>
            <a:r>
              <a:rPr lang="en-US" dirty="0" err="1">
                <a:latin typeface="Arial Nova Light" panose="020B0304020202020204" pitchFamily="34" charset="0"/>
              </a:rPr>
              <a:t>verificación</a:t>
            </a:r>
            <a:r>
              <a:rPr lang="en-US" dirty="0">
                <a:latin typeface="Arial Nova Light" panose="020B0304020202020204" pitchFamily="34" charset="0"/>
              </a:rPr>
              <a:t> y </a:t>
            </a:r>
            <a:r>
              <a:rPr lang="en-US" dirty="0" err="1">
                <a:latin typeface="Arial Nova Light" panose="020B0304020202020204" pitchFamily="34" charset="0"/>
              </a:rPr>
              <a:t>validación</a:t>
            </a:r>
            <a:r>
              <a:rPr lang="en-US" dirty="0">
                <a:latin typeface="Arial Nova Light" panose="020B03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rial Nova Light" panose="020B0304020202020204" pitchFamily="34" charset="0"/>
              </a:rPr>
              <a:t>Contenido</a:t>
            </a:r>
            <a:r>
              <a:rPr lang="en-US" dirty="0">
                <a:latin typeface="Arial Nova Light" panose="020B0304020202020204" pitchFamily="34" charset="0"/>
              </a:rPr>
              <a:t> para </a:t>
            </a:r>
            <a:r>
              <a:rPr lang="en-US" dirty="0" err="1">
                <a:latin typeface="Arial Nova Light" panose="020B0304020202020204" pitchFamily="34" charset="0"/>
              </a:rPr>
              <a:t>impartir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en</a:t>
            </a:r>
            <a:r>
              <a:rPr lang="en-US" dirty="0">
                <a:latin typeface="Arial Nova Light" panose="020B0304020202020204" pitchFamily="34" charset="0"/>
              </a:rPr>
              <a:t> 30 horas.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 Nova Light" panose="020B0304020202020204" pitchFamily="34" charset="0"/>
              </a:rPr>
              <a:t>El material </a:t>
            </a:r>
            <a:r>
              <a:rPr lang="en-US" sz="2400" dirty="0" err="1">
                <a:latin typeface="Arial Nova Light" panose="020B0304020202020204" pitchFamily="34" charset="0"/>
              </a:rPr>
              <a:t>didáctico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consiste</a:t>
            </a:r>
            <a:r>
              <a:rPr lang="en-US" sz="2400" dirty="0">
                <a:latin typeface="Arial Nova Light" panose="020B0304020202020204" pitchFamily="34" charset="0"/>
              </a:rPr>
              <a:t> </a:t>
            </a:r>
            <a:r>
              <a:rPr lang="en-US" sz="2400" dirty="0" err="1">
                <a:latin typeface="Arial Nova Light" panose="020B0304020202020204" pitchFamily="34" charset="0"/>
              </a:rPr>
              <a:t>en</a:t>
            </a:r>
            <a:r>
              <a:rPr lang="en-US" sz="2400" dirty="0">
                <a:latin typeface="Arial Nova Light" panose="020B0304020202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Arial Nova Light" panose="020B0304020202020204" pitchFamily="34" charset="0"/>
              </a:rPr>
              <a:t>Presentaciones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sobre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contenido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teórico</a:t>
            </a:r>
            <a:r>
              <a:rPr lang="en-US" dirty="0">
                <a:latin typeface="Arial Nova Light" panose="020B030402020202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Arial Nova Light" panose="020B0304020202020204" pitchFamily="34" charset="0"/>
              </a:rPr>
              <a:t>Ejercicios</a:t>
            </a:r>
            <a:r>
              <a:rPr lang="en-US" dirty="0">
                <a:latin typeface="Arial Nova Light" panose="020B0304020202020204" pitchFamily="34" charset="0"/>
              </a:rPr>
              <a:t> para </a:t>
            </a:r>
            <a:r>
              <a:rPr lang="en-US" dirty="0" err="1">
                <a:latin typeface="Arial Nova Light" panose="020B0304020202020204" pitchFamily="34" charset="0"/>
              </a:rPr>
              <a:t>hacer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en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clase</a:t>
            </a:r>
            <a:r>
              <a:rPr lang="en-US" dirty="0">
                <a:latin typeface="Arial Nova Light" panose="020B03040202020202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Arial Nova Light" panose="020B0304020202020204" pitchFamily="34" charset="0"/>
              </a:rPr>
              <a:t>Enunciados</a:t>
            </a:r>
            <a:r>
              <a:rPr lang="en-US" dirty="0">
                <a:latin typeface="Arial Nova Light" panose="020B0304020202020204" pitchFamily="34" charset="0"/>
              </a:rPr>
              <a:t> y </a:t>
            </a:r>
            <a:r>
              <a:rPr lang="en-US" dirty="0" err="1">
                <a:latin typeface="Arial Nova Light" panose="020B0304020202020204" pitchFamily="34" charset="0"/>
              </a:rPr>
              <a:t>soluciones</a:t>
            </a:r>
            <a:r>
              <a:rPr lang="en-US" dirty="0">
                <a:latin typeface="Arial Nova Light" panose="020B0304020202020204" pitchFamily="34" charset="0"/>
              </a:rPr>
              <a:t> para </a:t>
            </a:r>
            <a:r>
              <a:rPr lang="en-US" dirty="0" err="1">
                <a:latin typeface="Arial Nova Light" panose="020B0304020202020204" pitchFamily="34" charset="0"/>
              </a:rPr>
              <a:t>actividades</a:t>
            </a:r>
            <a:r>
              <a:rPr lang="en-US" dirty="0">
                <a:latin typeface="Arial Nova Light" panose="020B0304020202020204" pitchFamily="34" charset="0"/>
              </a:rPr>
              <a:t> </a:t>
            </a:r>
            <a:r>
              <a:rPr lang="en-US" dirty="0" err="1">
                <a:latin typeface="Arial Nova Light" panose="020B0304020202020204" pitchFamily="34" charset="0"/>
              </a:rPr>
              <a:t>prácticas</a:t>
            </a:r>
            <a:r>
              <a:rPr lang="en-US" dirty="0"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5527424-932B-B3AE-32CA-6F90B0E975DF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C91580-83F9-7112-88FF-50DB9D2D47F6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D146861-783B-50C3-5ABC-7A27565725BA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Descripción </a:t>
            </a:r>
            <a:r>
              <a:rPr lang="es-ES" sz="1200">
                <a:latin typeface="Arial Nova Light" panose="020B0304020202020204" pitchFamily="34" charset="0"/>
              </a:rPr>
              <a:t>del currículum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DF14FDB-EE6C-9DF2-1415-7F7DBE53C844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7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3CC0A739-B1BC-4A03-48EF-3119C91B55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Objetivo 1: Establecer las características de un buen requisito.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11560CB-F03E-A8CD-AE18-0C3C9BA53E9E}"/>
              </a:ext>
            </a:extLst>
          </p:cNvPr>
          <p:cNvGrpSpPr/>
          <p:nvPr/>
        </p:nvGrpSpPr>
        <p:grpSpPr>
          <a:xfrm>
            <a:off x="1791966" y="1885479"/>
            <a:ext cx="1982638" cy="968833"/>
            <a:chOff x="1702871" y="514"/>
            <a:chExt cx="1063485" cy="531742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71C89C2-4C6C-9A6B-7FC2-D174FA2A43D7}"/>
                </a:ext>
              </a:extLst>
            </p:cNvPr>
            <p:cNvSpPr/>
            <p:nvPr/>
          </p:nvSpPr>
          <p:spPr>
            <a:xfrm>
              <a:off x="1702871" y="51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ángulo: esquinas redondeadas 4">
              <a:extLst>
                <a:ext uri="{FF2B5EF4-FFF2-40B4-BE49-F238E27FC236}">
                  <a16:creationId xmlns:a16="http://schemas.microsoft.com/office/drawing/2014/main" id="{32005FB2-7B9B-7A6B-EF5D-E3E8D86A5F1C}"/>
                </a:ext>
              </a:extLst>
            </p:cNvPr>
            <p:cNvSpPr txBox="1"/>
            <p:nvPr/>
          </p:nvSpPr>
          <p:spPr>
            <a:xfrm>
              <a:off x="1718445" y="1608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Viable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47656D28-F690-771B-A356-028AF0EA7B91}"/>
              </a:ext>
            </a:extLst>
          </p:cNvPr>
          <p:cNvGrpSpPr/>
          <p:nvPr/>
        </p:nvGrpSpPr>
        <p:grpSpPr>
          <a:xfrm>
            <a:off x="5256968" y="1913855"/>
            <a:ext cx="1982638" cy="968833"/>
            <a:chOff x="1702871" y="612018"/>
            <a:chExt cx="1063485" cy="531742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75EF303-E6D1-9527-16A1-B26F9A5CE99C}"/>
                </a:ext>
              </a:extLst>
            </p:cNvPr>
            <p:cNvSpPr/>
            <p:nvPr/>
          </p:nvSpPr>
          <p:spPr>
            <a:xfrm>
              <a:off x="1702871" y="61201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ángulo: esquinas redondeadas 6">
              <a:extLst>
                <a:ext uri="{FF2B5EF4-FFF2-40B4-BE49-F238E27FC236}">
                  <a16:creationId xmlns:a16="http://schemas.microsoft.com/office/drawing/2014/main" id="{E8645FB6-E646-4269-55F7-C09BC596797E}"/>
                </a:ext>
              </a:extLst>
            </p:cNvPr>
            <p:cNvSpPr txBox="1"/>
            <p:nvPr/>
          </p:nvSpPr>
          <p:spPr>
            <a:xfrm>
              <a:off x="1718445" y="62759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Verificable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7A3E63A-DC28-97EB-F5B2-DF4786E38C46}"/>
              </a:ext>
            </a:extLst>
          </p:cNvPr>
          <p:cNvGrpSpPr/>
          <p:nvPr/>
        </p:nvGrpSpPr>
        <p:grpSpPr>
          <a:xfrm>
            <a:off x="1789852" y="2898978"/>
            <a:ext cx="1982638" cy="968833"/>
            <a:chOff x="1702871" y="1223522"/>
            <a:chExt cx="1063485" cy="531742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9C58E8E-9A0D-931D-B298-AC4205D15220}"/>
                </a:ext>
              </a:extLst>
            </p:cNvPr>
            <p:cNvSpPr/>
            <p:nvPr/>
          </p:nvSpPr>
          <p:spPr>
            <a:xfrm>
              <a:off x="1702871" y="1223522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ángulo: esquinas redondeadas 8">
              <a:extLst>
                <a:ext uri="{FF2B5EF4-FFF2-40B4-BE49-F238E27FC236}">
                  <a16:creationId xmlns:a16="http://schemas.microsoft.com/office/drawing/2014/main" id="{17FCD56D-07D5-B598-DEB2-4DD3A0F4437B}"/>
                </a:ext>
              </a:extLst>
            </p:cNvPr>
            <p:cNvSpPr txBox="1"/>
            <p:nvPr/>
          </p:nvSpPr>
          <p:spPr>
            <a:xfrm>
              <a:off x="1718445" y="1239096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No ambiguo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BE1E570-1A05-4BB5-8443-4DBA0F4B98BB}"/>
              </a:ext>
            </a:extLst>
          </p:cNvPr>
          <p:cNvGrpSpPr/>
          <p:nvPr/>
        </p:nvGrpSpPr>
        <p:grpSpPr>
          <a:xfrm>
            <a:off x="5286002" y="2898978"/>
            <a:ext cx="1982638" cy="968833"/>
            <a:chOff x="1702871" y="1835026"/>
            <a:chExt cx="1063485" cy="531742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024413F-1175-D2C3-66B3-BA74138D5170}"/>
                </a:ext>
              </a:extLst>
            </p:cNvPr>
            <p:cNvSpPr/>
            <p:nvPr/>
          </p:nvSpPr>
          <p:spPr>
            <a:xfrm>
              <a:off x="1702871" y="1835026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ángulo: esquinas redondeadas 10">
              <a:extLst>
                <a:ext uri="{FF2B5EF4-FFF2-40B4-BE49-F238E27FC236}">
                  <a16:creationId xmlns:a16="http://schemas.microsoft.com/office/drawing/2014/main" id="{13DACEB9-7A1B-5B9D-A8EF-622FE03AD5A1}"/>
                </a:ext>
              </a:extLst>
            </p:cNvPr>
            <p:cNvSpPr txBox="1"/>
            <p:nvPr/>
          </p:nvSpPr>
          <p:spPr>
            <a:xfrm>
              <a:off x="1718445" y="1850600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dirty="0"/>
                <a:t>Claro</a:t>
              </a:r>
              <a:endParaRPr lang="es-ES" sz="2400" kern="1200" dirty="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9BEAE7A-0881-1032-D04A-1F7E42D66DF9}"/>
              </a:ext>
            </a:extLst>
          </p:cNvPr>
          <p:cNvGrpSpPr/>
          <p:nvPr/>
        </p:nvGrpSpPr>
        <p:grpSpPr>
          <a:xfrm>
            <a:off x="1789851" y="3908121"/>
            <a:ext cx="1982638" cy="968833"/>
            <a:chOff x="1702871" y="2446530"/>
            <a:chExt cx="1063485" cy="531742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DA932AF3-7411-B034-E01D-E9433D34699A}"/>
                </a:ext>
              </a:extLst>
            </p:cNvPr>
            <p:cNvSpPr/>
            <p:nvPr/>
          </p:nvSpPr>
          <p:spPr>
            <a:xfrm>
              <a:off x="1702871" y="2446530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ángulo: esquinas redondeadas 12">
              <a:extLst>
                <a:ext uri="{FF2B5EF4-FFF2-40B4-BE49-F238E27FC236}">
                  <a16:creationId xmlns:a16="http://schemas.microsoft.com/office/drawing/2014/main" id="{D2D96CE5-9224-A9A5-0F10-F33A1FD0E661}"/>
                </a:ext>
              </a:extLst>
            </p:cNvPr>
            <p:cNvSpPr txBox="1"/>
            <p:nvPr/>
          </p:nvSpPr>
          <p:spPr>
            <a:xfrm>
              <a:off x="1718445" y="2462104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Atómico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914E1E2-750A-B20E-277F-0565F68C1F3B}"/>
              </a:ext>
            </a:extLst>
          </p:cNvPr>
          <p:cNvGrpSpPr/>
          <p:nvPr/>
        </p:nvGrpSpPr>
        <p:grpSpPr>
          <a:xfrm>
            <a:off x="5286000" y="3890384"/>
            <a:ext cx="1982638" cy="968833"/>
            <a:chOff x="1702871" y="3058034"/>
            <a:chExt cx="1063485" cy="531742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5B395121-B586-B633-5798-CE2E53E44996}"/>
                </a:ext>
              </a:extLst>
            </p:cNvPr>
            <p:cNvSpPr/>
            <p:nvPr/>
          </p:nvSpPr>
          <p:spPr>
            <a:xfrm>
              <a:off x="1702871" y="3058034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ángulo: esquinas redondeadas 14">
              <a:extLst>
                <a:ext uri="{FF2B5EF4-FFF2-40B4-BE49-F238E27FC236}">
                  <a16:creationId xmlns:a16="http://schemas.microsoft.com/office/drawing/2014/main" id="{FABD6726-529C-7F4B-A182-5E425999807E}"/>
                </a:ext>
              </a:extLst>
            </p:cNvPr>
            <p:cNvSpPr txBox="1"/>
            <p:nvPr/>
          </p:nvSpPr>
          <p:spPr>
            <a:xfrm>
              <a:off x="1718445" y="3073608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Legal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7D78747-6148-AD23-EA9F-3578A03D12E1}"/>
              </a:ext>
            </a:extLst>
          </p:cNvPr>
          <p:cNvGrpSpPr/>
          <p:nvPr/>
        </p:nvGrpSpPr>
        <p:grpSpPr>
          <a:xfrm>
            <a:off x="1791966" y="4905330"/>
            <a:ext cx="1982638" cy="968833"/>
            <a:chOff x="1702871" y="3669538"/>
            <a:chExt cx="1063485" cy="531742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EB6F3744-80B9-EE20-8EA3-E1CDCC239699}"/>
                </a:ext>
              </a:extLst>
            </p:cNvPr>
            <p:cNvSpPr/>
            <p:nvPr/>
          </p:nvSpPr>
          <p:spPr>
            <a:xfrm>
              <a:off x="1702871" y="3669538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ángulo: esquinas redondeadas 16">
              <a:extLst>
                <a:ext uri="{FF2B5EF4-FFF2-40B4-BE49-F238E27FC236}">
                  <a16:creationId xmlns:a16="http://schemas.microsoft.com/office/drawing/2014/main" id="{261AA431-EFB5-CA1F-FEB0-4F96CAD85D38}"/>
                </a:ext>
              </a:extLst>
            </p:cNvPr>
            <p:cNvSpPr txBox="1"/>
            <p:nvPr/>
          </p:nvSpPr>
          <p:spPr>
            <a:xfrm>
              <a:off x="1718445" y="3685112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Abstracto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7A6458E-3F96-464E-D0D0-F616FD59C7AC}"/>
              </a:ext>
            </a:extLst>
          </p:cNvPr>
          <p:cNvGrpSpPr/>
          <p:nvPr/>
        </p:nvGrpSpPr>
        <p:grpSpPr>
          <a:xfrm>
            <a:off x="5315034" y="4905330"/>
            <a:ext cx="1982638" cy="968833"/>
            <a:chOff x="1702871" y="4281043"/>
            <a:chExt cx="1063485" cy="531742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55C1C616-9C39-1C7F-60CC-55132D63DE69}"/>
                </a:ext>
              </a:extLst>
            </p:cNvPr>
            <p:cNvSpPr/>
            <p:nvPr/>
          </p:nvSpPr>
          <p:spPr>
            <a:xfrm>
              <a:off x="1702871" y="4281043"/>
              <a:ext cx="1063485" cy="5317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ángulo: esquinas redondeadas 18">
              <a:extLst>
                <a:ext uri="{FF2B5EF4-FFF2-40B4-BE49-F238E27FC236}">
                  <a16:creationId xmlns:a16="http://schemas.microsoft.com/office/drawing/2014/main" id="{7CDFFEC2-D9B0-BD14-3A16-9637B0FC3F80}"/>
                </a:ext>
              </a:extLst>
            </p:cNvPr>
            <p:cNvSpPr txBox="1"/>
            <p:nvPr/>
          </p:nvSpPr>
          <p:spPr>
            <a:xfrm>
              <a:off x="1718445" y="4296617"/>
              <a:ext cx="1032337" cy="500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Completo</a:t>
              </a:r>
            </a:p>
          </p:txBody>
        </p:sp>
      </p:grpSp>
      <p:sp>
        <p:nvSpPr>
          <p:cNvPr id="33" name="Marcador de número de diapositiva 32">
            <a:extLst>
              <a:ext uri="{FF2B5EF4-FFF2-40B4-BE49-F238E27FC236}">
                <a16:creationId xmlns:a16="http://schemas.microsoft.com/office/drawing/2014/main" id="{41A126BF-1420-094C-24CF-F4780B11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0A29D91-4684-0AD1-5492-35A36745701E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B7E7845-9AA0-281C-503C-83A74BA400EC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237FF982-C722-F96B-5939-236C00C7EF3E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Descripción </a:t>
            </a:r>
            <a:r>
              <a:rPr lang="es-ES" sz="1200">
                <a:latin typeface="Arial Nova Light" panose="020B0304020202020204" pitchFamily="34" charset="0"/>
              </a:rPr>
              <a:t>del currículum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C012606-250B-A269-EB4E-A307DDC993DD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4889C6-9F92-BDCF-E230-0D522284F3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Objetivo 2: Establecer un proceso para la redacción de requisitos.</a:t>
            </a:r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4D26ED7A-F533-7215-A904-7519E48AA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443655"/>
              </p:ext>
            </p:extLst>
          </p:nvPr>
        </p:nvGraphicFramePr>
        <p:xfrm>
          <a:off x="571559" y="2155224"/>
          <a:ext cx="2609849" cy="3994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9767B55D-ED9F-E361-E561-AF7236757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81" y="2854768"/>
            <a:ext cx="3734435" cy="2595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DC61AD6-6DAC-5E6D-EE9A-1A35EB6ED272}"/>
              </a:ext>
            </a:extLst>
          </p:cNvPr>
          <p:cNvCxnSpPr>
            <a:cxnSpLocks/>
          </p:cNvCxnSpPr>
          <p:nvPr/>
        </p:nvCxnSpPr>
        <p:spPr>
          <a:xfrm>
            <a:off x="3125072" y="2482303"/>
            <a:ext cx="1581109" cy="863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ED53E2D-9A87-D965-2C1D-572E8A843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51" y="2341170"/>
            <a:ext cx="5385089" cy="3348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573D560-3A8A-D8AA-C7CF-3929EC8FEB04}"/>
              </a:ext>
            </a:extLst>
          </p:cNvPr>
          <p:cNvCxnSpPr>
            <a:cxnSpLocks/>
          </p:cNvCxnSpPr>
          <p:nvPr/>
        </p:nvCxnSpPr>
        <p:spPr>
          <a:xfrm>
            <a:off x="3181408" y="3611922"/>
            <a:ext cx="1832719" cy="548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Imagen 51">
            <a:extLst>
              <a:ext uri="{FF2B5EF4-FFF2-40B4-BE49-F238E27FC236}">
                <a16:creationId xmlns:a16="http://schemas.microsoft.com/office/drawing/2014/main" id="{0DA4D0D2-646D-B953-5811-D71ECD7C6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2007" y="2222189"/>
            <a:ext cx="4251905" cy="3347581"/>
          </a:xfrm>
          <a:prstGeom prst="rect">
            <a:avLst/>
          </a:prstGeom>
        </p:spPr>
      </p:pic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5971F03F-700A-1655-2B08-1EAE9DBA8E17}"/>
              </a:ext>
            </a:extLst>
          </p:cNvPr>
          <p:cNvCxnSpPr>
            <a:cxnSpLocks/>
          </p:cNvCxnSpPr>
          <p:nvPr/>
        </p:nvCxnSpPr>
        <p:spPr>
          <a:xfrm flipV="1">
            <a:off x="3125072" y="4440568"/>
            <a:ext cx="1446928" cy="256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7AA5294D-7698-990C-9CF0-7E03819C7D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807" y="2651454"/>
            <a:ext cx="5571904" cy="2727911"/>
          </a:xfrm>
          <a:prstGeom prst="rect">
            <a:avLst/>
          </a:prstGeom>
        </p:spPr>
      </p:pic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EEF1EC86-0499-5C08-9EC5-A17F1766A0E7}"/>
              </a:ext>
            </a:extLst>
          </p:cNvPr>
          <p:cNvCxnSpPr>
            <a:cxnSpLocks/>
          </p:cNvCxnSpPr>
          <p:nvPr/>
        </p:nvCxnSpPr>
        <p:spPr>
          <a:xfrm flipV="1">
            <a:off x="3181408" y="5244206"/>
            <a:ext cx="1524773" cy="535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ángulo 58">
            <a:extLst>
              <a:ext uri="{FF2B5EF4-FFF2-40B4-BE49-F238E27FC236}">
                <a16:creationId xmlns:a16="http://schemas.microsoft.com/office/drawing/2014/main" id="{15CDC509-40D6-9F26-904E-38EC90BBE3AA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93EEE783-9768-A011-2258-20E0A5C64808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847A17B5-7E85-6A49-3898-3C9BF3BC2F1E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Descripción </a:t>
            </a:r>
            <a:r>
              <a:rPr lang="es-ES" sz="1200">
                <a:latin typeface="Arial Nova Light" panose="020B0304020202020204" pitchFamily="34" charset="0"/>
              </a:rPr>
              <a:t>del currículum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D3EB0BB2-27DA-7D86-428A-D2595EA90143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Se han desarrollado diferentes ejercicios</a:t>
            </a:r>
            <a:endParaRPr lang="en-GB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4935F52-65C7-5BC1-7EFD-F17D880F5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" y="2856412"/>
            <a:ext cx="3959065" cy="25491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B81DDE4-4965-331C-9A61-FCC047F0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20" y="1753677"/>
            <a:ext cx="4661722" cy="421795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68C89B1-8D10-D743-F17E-E543282C4CFC}"/>
              </a:ext>
            </a:extLst>
          </p:cNvPr>
          <p:cNvSpPr txBox="1"/>
          <p:nvPr/>
        </p:nvSpPr>
        <p:spPr>
          <a:xfrm>
            <a:off x="5951950" y="5405554"/>
            <a:ext cx="331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Entregable: set de requisitos</a:t>
            </a:r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923C2B1-1211-3117-5276-2C57CAF1719C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8CA34E5-C436-F03B-2FF2-132D208B2EF1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F4C1C3D-DC0E-CD9D-2DFD-CA616B4E9BF5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Descripción </a:t>
            </a:r>
            <a:r>
              <a:rPr lang="es-ES" sz="1200">
                <a:latin typeface="Arial Nova Light" panose="020B0304020202020204" pitchFamily="34" charset="0"/>
              </a:rPr>
              <a:t>del currículum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F3CBAB-346C-C59B-1907-8154EB831CD1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1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2. Requisitos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125581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Requirements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Toolbox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tiene diferentes funcionalidades:</a:t>
            </a:r>
          </a:p>
          <a:p>
            <a:pPr lvl="1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Creación de requisitos: 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Redactar y organizar requisitos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Enlazar requisitos: 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Enlazar requisitos con arquitecturas, diseños y pruebas.</a:t>
            </a:r>
          </a:p>
          <a:p>
            <a:pPr lvl="1">
              <a:buFont typeface="+mj-lt"/>
              <a:buAutoNum type="arabicPeriod"/>
            </a:pP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Analizar requisitos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: Matrices de trazabilidad y análisis.</a:t>
            </a: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A29966-E3D8-168C-FA16-4E05FEB3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1" y="3824118"/>
            <a:ext cx="5260706" cy="10983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64B2B26-12E7-7053-1A52-1C6E9D6E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29" y="3025988"/>
            <a:ext cx="3401584" cy="335997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2B273C9-0ACB-2154-0707-BB250F5388F9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951A6EC-E559-CA4D-E800-FEB17C1B3DEC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40F1A07-F08F-83D1-06B6-C1A4F3694467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Descripción </a:t>
            </a:r>
            <a:r>
              <a:rPr lang="es-ES" sz="1200">
                <a:latin typeface="Arial Nova Light" panose="020B0304020202020204" pitchFamily="34" charset="0"/>
              </a:rPr>
              <a:t>del currículum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96F102-B4D2-DE8B-326F-FFE1C848C54B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01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FAE8AC-725F-6650-7C71-4A676593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9" y="2010707"/>
            <a:ext cx="4539470" cy="3625523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C6DD09-F360-3466-2EBF-02FCF2D21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37" r="25521"/>
          <a:stretch/>
        </p:blipFill>
        <p:spPr>
          <a:xfrm>
            <a:off x="4927281" y="1795447"/>
            <a:ext cx="3875468" cy="440609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FCB5743-902B-26A9-B22A-C1DC657D72B9}"/>
              </a:ext>
            </a:extLst>
          </p:cNvPr>
          <p:cNvSpPr txBox="1"/>
          <p:nvPr/>
        </p:nvSpPr>
        <p:spPr>
          <a:xfrm>
            <a:off x="3273574" y="3823468"/>
            <a:ext cx="1438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 err="1">
                <a:latin typeface="Arial Nova Light" panose="020B0304020202020204" pitchFamily="34" charset="0"/>
              </a:rPr>
              <a:t>Función</a:t>
            </a:r>
            <a:endParaRPr lang="en-GB" b="1" dirty="0">
              <a:latin typeface="Arial Nova Light" panose="020B03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32AA87B-9E7A-8247-5529-33EE2B421E70}"/>
              </a:ext>
            </a:extLst>
          </p:cNvPr>
          <p:cNvSpPr txBox="1"/>
          <p:nvPr/>
        </p:nvSpPr>
        <p:spPr>
          <a:xfrm>
            <a:off x="7533346" y="3982731"/>
            <a:ext cx="1438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Arial Nova Light" panose="020B0304020202020204" pitchFamily="34" charset="0"/>
              </a:rPr>
              <a:t>Formal</a:t>
            </a:r>
            <a:endParaRPr lang="en-GB" b="1" dirty="0">
              <a:latin typeface="Arial Nova Light" panose="020B0304020202020204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A590092-22C4-2944-A654-48836B5464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549590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Objetivo 1: Analizar qué es una arquitectura y qué formas tiene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49E3C9D-EABC-0022-78BC-6FFF0AC3D506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8B5C9E5-671B-EE4E-10A4-1CEC5127C26E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76F182B-8AB5-4B39-2FCB-A8D9F790A5A7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Descripción </a:t>
            </a:r>
            <a:r>
              <a:rPr lang="es-ES" sz="1200">
                <a:latin typeface="Arial Nova Light" panose="020B0304020202020204" pitchFamily="34" charset="0"/>
              </a:rPr>
              <a:t>del currículum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DDA6E2D-1B03-F42A-BFAC-AC2592B93264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Contexto</a:t>
            </a:r>
          </a:p>
          <a:p>
            <a:pPr>
              <a:buFont typeface="+mj-lt"/>
              <a:buAutoNum type="arabicPeriod"/>
            </a:pP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Ingeniería de sistemas con modelos y MATLAB &amp; Simulink</a:t>
            </a:r>
          </a:p>
          <a:p>
            <a:pPr>
              <a:buFont typeface="+mj-lt"/>
              <a:buAutoNum type="arabicPeriod"/>
            </a:pP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Descripción del currículum</a:t>
            </a: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Gestión de requisitos.</a:t>
            </a: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Gestión y diseño de arquitecturas.</a:t>
            </a:r>
          </a:p>
          <a:p>
            <a:pPr lvl="1">
              <a:buFont typeface="+mj-lt"/>
              <a:buAutoNum type="arabicPeriod"/>
            </a:pPr>
            <a:r>
              <a:rPr lang="es-ES" sz="2800" dirty="0">
                <a:solidFill>
                  <a:schemeClr val="tx1"/>
                </a:solidFill>
                <a:latin typeface="Arial Nova Light" panose="020B0304020202020204" pitchFamily="34" charset="0"/>
              </a:rPr>
              <a:t>Testeo, verificación y validación.</a:t>
            </a:r>
          </a:p>
          <a:p>
            <a:pPr>
              <a:buFont typeface="+mj-lt"/>
              <a:buAutoNum type="arabicPeriod"/>
            </a:pPr>
            <a:r>
              <a:rPr lang="es-ES" sz="3200" dirty="0">
                <a:solidFill>
                  <a:schemeClr val="tx1"/>
                </a:solidFill>
                <a:latin typeface="Arial Nova Light" panose="020B0304020202020204" pitchFamily="34" charset="0"/>
              </a:rPr>
              <a:t>Conclusiones</a:t>
            </a:r>
          </a:p>
          <a:p>
            <a:pPr marL="0" indent="0">
              <a:buNone/>
            </a:pPr>
            <a:endParaRPr lang="es-ES" sz="3200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sz="3200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sz="3200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A148DEA-A2D6-D190-656A-8B36D7BEA7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Objetivo 2: Analizar diferentes vistas</a:t>
            </a:r>
          </a:p>
          <a:p>
            <a:pPr marL="0" indent="0">
              <a:buNone/>
            </a:pPr>
            <a:endParaRPr lang="en-GB" dirty="0">
              <a:latin typeface="Arial Nova Light" panose="020B03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Arquitectura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0F19BB-C7C2-DFD0-9244-9A9B8EB96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0" y="2430478"/>
            <a:ext cx="4208020" cy="25024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B8617F-5633-6CAD-E829-5F68AC8D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51" y="2573622"/>
            <a:ext cx="4328650" cy="235931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E5B3FB-54E5-FA80-FA51-7F83C08512CD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9988744-0FB9-B21C-2864-4CB9B8FFDFA1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8E2592B-588A-735A-3861-3D253D8D94D8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Descripción </a:t>
            </a:r>
            <a:r>
              <a:rPr lang="es-ES" sz="1200">
                <a:latin typeface="Arial Nova Light" panose="020B0304020202020204" pitchFamily="34" charset="0"/>
              </a:rPr>
              <a:t>del currículum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DC78C9B-9BF8-6410-968A-02A52F28FD17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79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</a:t>
            </a:r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Composer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5166FC-171B-A707-FDB0-9EAEE3F95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-1088"/>
          <a:stretch/>
        </p:blipFill>
        <p:spPr>
          <a:xfrm>
            <a:off x="614346" y="1298329"/>
            <a:ext cx="7664693" cy="353772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779866-AC91-539D-C8E5-398E9EC5C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17" t="7199" r="42437" b="45979"/>
          <a:stretch/>
        </p:blipFill>
        <p:spPr>
          <a:xfrm>
            <a:off x="6182957" y="4483648"/>
            <a:ext cx="2539013" cy="179488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B9F566F-DA5F-A22C-6528-6DA940B1FBD1}"/>
              </a:ext>
            </a:extLst>
          </p:cNvPr>
          <p:cNvSpPr/>
          <p:nvPr/>
        </p:nvSpPr>
        <p:spPr>
          <a:xfrm>
            <a:off x="7452464" y="4619090"/>
            <a:ext cx="58142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E1C84D5-EC79-329D-E998-3C881AA04281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9E28BE0-EB3D-00DF-22EF-AF903B79768A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B6205B6-591B-5472-D00E-0116F5BAFF4A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Descripción </a:t>
            </a:r>
            <a:r>
              <a:rPr lang="es-ES" sz="1200">
                <a:latin typeface="Arial Nova Light" panose="020B0304020202020204" pitchFamily="34" charset="0"/>
              </a:rPr>
              <a:t>del currículum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9238082-AA4A-E3D8-65CF-B534D5CEC092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03FD98-B029-4760-1919-7E269BC51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0"/>
          <a:stretch/>
        </p:blipFill>
        <p:spPr>
          <a:xfrm>
            <a:off x="453825" y="5103193"/>
            <a:ext cx="5473567" cy="10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6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3. Ejercicio práctico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0A2A45-36AA-89D0-8A6E-2EC29A9BAD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0587" y="1127765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Se ha desarrollado un ejercicio práctico: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C30E5F-F8D5-9DCB-FE7B-73925246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" y="1643667"/>
            <a:ext cx="3982177" cy="41963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40DECE-8324-A2FE-EC01-7C07A20FA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" r="-1088"/>
          <a:stretch/>
        </p:blipFill>
        <p:spPr>
          <a:xfrm>
            <a:off x="4441371" y="4031314"/>
            <a:ext cx="4411670" cy="2036258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E7ADF83-1C1B-1CEA-B60A-68BCE5C81457}"/>
              </a:ext>
            </a:extLst>
          </p:cNvPr>
          <p:cNvSpPr txBox="1"/>
          <p:nvPr/>
        </p:nvSpPr>
        <p:spPr>
          <a:xfrm>
            <a:off x="4570556" y="1713339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Arial Nova Light" panose="020B0304020202020204" pitchFamily="34" charset="0"/>
              </a:rPr>
              <a:t>Tareas</a:t>
            </a:r>
            <a:r>
              <a:rPr lang="en-GB" dirty="0">
                <a:latin typeface="Arial Nova Light" panose="020B03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un set de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functional.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Crear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arquitectura</a:t>
            </a:r>
            <a:r>
              <a:rPr lang="en-GB" dirty="0">
                <a:latin typeface="Arial Nova Light" panose="020B0304020202020204" pitchFamily="34" charset="0"/>
              </a:rPr>
              <a:t> formal.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</a:rPr>
              <a:t> a components.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Arial Nova Light" panose="020B0304020202020204" pitchFamily="34" charset="0"/>
              </a:rPr>
              <a:t>Enlazar</a:t>
            </a:r>
            <a:r>
              <a:rPr lang="en-GB" dirty="0">
                <a:latin typeface="Arial Nova Light" panose="020B0304020202020204" pitchFamily="34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</a:rPr>
              <a:t>modelo</a:t>
            </a:r>
            <a:r>
              <a:rPr lang="en-GB" dirty="0">
                <a:latin typeface="Arial Nova Light" panose="020B0304020202020204" pitchFamily="34" charset="0"/>
              </a:rPr>
              <a:t> de </a:t>
            </a:r>
            <a:r>
              <a:rPr lang="en-GB" dirty="0" err="1">
                <a:latin typeface="Arial Nova Light" panose="020B0304020202020204" pitchFamily="34" charset="0"/>
              </a:rPr>
              <a:t>comportamiento</a:t>
            </a:r>
            <a:r>
              <a:rPr lang="en-GB" dirty="0">
                <a:latin typeface="Arial Nova Light" panose="020B0304020202020204" pitchFamily="34" charset="0"/>
              </a:rPr>
              <a:t>.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BBD0AFF-6562-4C57-AF6F-350F93E85F95}"/>
              </a:ext>
            </a:extLst>
          </p:cNvPr>
          <p:cNvCxnSpPr>
            <a:stCxn id="7" idx="3"/>
            <a:endCxn id="16" idx="1"/>
          </p:cNvCxnSpPr>
          <p:nvPr/>
        </p:nvCxnSpPr>
        <p:spPr>
          <a:xfrm flipV="1">
            <a:off x="4096145" y="2590502"/>
            <a:ext cx="474411" cy="1151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999C98D-7FEC-959B-783B-BF9E80E590A8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6647206" y="3467665"/>
            <a:ext cx="209350" cy="563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866E96B-BF22-EFFE-33DF-8CA005F2A92E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813D495-20F4-4A38-1884-35FDC2B30BA1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B0E34A7-87CD-4AF6-0866-93701E4B3D9A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Descripción </a:t>
            </a:r>
            <a:r>
              <a:rPr lang="es-ES" sz="1200">
                <a:latin typeface="Arial Nova Light" panose="020B0304020202020204" pitchFamily="34" charset="0"/>
              </a:rPr>
              <a:t>del currículum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E927412-DF4C-E5BD-AF2C-2E45C5997869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04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4. Verificación y validación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Objetivo 1: Analizar y entender la estrategia bottom-up para la integración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5C68AD-51D6-CC5E-8FDC-92CDB95BD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87" y="1716511"/>
            <a:ext cx="5086132" cy="4475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9A68CA63-A2AD-9C92-4D72-5A895A76832C}"/>
              </a:ext>
            </a:extLst>
          </p:cNvPr>
          <p:cNvGrpSpPr/>
          <p:nvPr/>
        </p:nvGrpSpPr>
        <p:grpSpPr>
          <a:xfrm>
            <a:off x="1917791" y="1462211"/>
            <a:ext cx="5166144" cy="4089620"/>
            <a:chOff x="1917791" y="1462211"/>
            <a:chExt cx="5166144" cy="408962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A82F158-B3E4-CC9B-8D7B-B70B5300D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B684691-102B-0A20-019C-BFF192702A2B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3341A64-F180-6249-422A-88E2915C5F61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0C138F6-8621-FD28-FB47-F836F093D46E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80FFA48-2273-F15B-1432-7AF34E436979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FE4B45C-CBD9-6F39-043B-0F5BA0AF7AE1}"/>
              </a:ext>
            </a:extLst>
          </p:cNvPr>
          <p:cNvGrpSpPr/>
          <p:nvPr/>
        </p:nvGrpSpPr>
        <p:grpSpPr>
          <a:xfrm>
            <a:off x="5582537" y="3954474"/>
            <a:ext cx="924350" cy="603250"/>
            <a:chOff x="5518150" y="3892550"/>
            <a:chExt cx="924350" cy="603250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22E9702-12AA-B8E4-F260-EF9174B5DE99}"/>
                </a:ext>
              </a:extLst>
            </p:cNvPr>
            <p:cNvSpPr/>
            <p:nvPr/>
          </p:nvSpPr>
          <p:spPr>
            <a:xfrm>
              <a:off x="5565350" y="396375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D6A963E-E2A5-B6D9-3A8D-77E979BB922A}"/>
                </a:ext>
              </a:extLst>
            </p:cNvPr>
            <p:cNvSpPr/>
            <p:nvPr/>
          </p:nvSpPr>
          <p:spPr>
            <a:xfrm>
              <a:off x="6056180" y="396204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FA48F7CA-BFF7-95D1-5274-AA17ECCF5D9E}"/>
                </a:ext>
              </a:extLst>
            </p:cNvPr>
            <p:cNvSpPr/>
            <p:nvPr/>
          </p:nvSpPr>
          <p:spPr>
            <a:xfrm>
              <a:off x="556535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7716CB3-A3AF-6870-4657-192E0A2E0E66}"/>
                </a:ext>
              </a:extLst>
            </p:cNvPr>
            <p:cNvSpPr/>
            <p:nvPr/>
          </p:nvSpPr>
          <p:spPr>
            <a:xfrm>
              <a:off x="6056180" y="424325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27601B5F-667D-747B-DE73-6A0EB1596D7A}"/>
                </a:ext>
              </a:extLst>
            </p:cNvPr>
            <p:cNvSpPr/>
            <p:nvPr/>
          </p:nvSpPr>
          <p:spPr>
            <a:xfrm>
              <a:off x="551815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540EC88-17D7-2142-D978-A9FD7FA9ECF9}"/>
                </a:ext>
              </a:extLst>
            </p:cNvPr>
            <p:cNvSpPr/>
            <p:nvPr/>
          </p:nvSpPr>
          <p:spPr>
            <a:xfrm>
              <a:off x="5998000" y="3892550"/>
              <a:ext cx="444500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3443D721-4E01-9F45-4B4A-5FBC3B52A6D8}"/>
              </a:ext>
            </a:extLst>
          </p:cNvPr>
          <p:cNvGrpSpPr/>
          <p:nvPr/>
        </p:nvGrpSpPr>
        <p:grpSpPr>
          <a:xfrm>
            <a:off x="6821392" y="3267123"/>
            <a:ext cx="947635" cy="603250"/>
            <a:chOff x="6748564" y="3289300"/>
            <a:chExt cx="947635" cy="60325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AA447E3-1E55-31E1-8B91-0DD636ED0879}"/>
                </a:ext>
              </a:extLst>
            </p:cNvPr>
            <p:cNvSpPr/>
            <p:nvPr/>
          </p:nvSpPr>
          <p:spPr>
            <a:xfrm>
              <a:off x="6795765" y="33605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347B1A6D-28D1-B515-589A-61651EE4C024}"/>
                </a:ext>
              </a:extLst>
            </p:cNvPr>
            <p:cNvSpPr/>
            <p:nvPr/>
          </p:nvSpPr>
          <p:spPr>
            <a:xfrm>
              <a:off x="7286595" y="33587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732ECA30-E956-8A87-AF31-913AAF7C2355}"/>
                </a:ext>
              </a:extLst>
            </p:cNvPr>
            <p:cNvSpPr/>
            <p:nvPr/>
          </p:nvSpPr>
          <p:spPr>
            <a:xfrm>
              <a:off x="679576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8C38EC6-E722-5508-C2FE-D96915F15E3F}"/>
                </a:ext>
              </a:extLst>
            </p:cNvPr>
            <p:cNvSpPr/>
            <p:nvPr/>
          </p:nvSpPr>
          <p:spPr>
            <a:xfrm>
              <a:off x="7286595" y="36400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5F43FCA-7CB9-88C9-60AB-55C1145DFDCD}"/>
                </a:ext>
              </a:extLst>
            </p:cNvPr>
            <p:cNvSpPr/>
            <p:nvPr/>
          </p:nvSpPr>
          <p:spPr>
            <a:xfrm>
              <a:off x="6748564" y="3289300"/>
              <a:ext cx="947635" cy="603250"/>
            </a:xfrm>
            <a:prstGeom prst="rect">
              <a:avLst/>
            </a:prstGeom>
            <a:noFill/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47F99A3-C13D-E537-077E-E3DA4760E16F}"/>
              </a:ext>
            </a:extLst>
          </p:cNvPr>
          <p:cNvGrpSpPr/>
          <p:nvPr/>
        </p:nvGrpSpPr>
        <p:grpSpPr>
          <a:xfrm>
            <a:off x="367352" y="2486501"/>
            <a:ext cx="3268486" cy="2786236"/>
            <a:chOff x="1917791" y="1462211"/>
            <a:chExt cx="5166144" cy="4089620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3334B891-9F5E-61CB-F90D-0157395CF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97" r="18589"/>
            <a:stretch/>
          </p:blipFill>
          <p:spPr>
            <a:xfrm>
              <a:off x="1917791" y="1462211"/>
              <a:ext cx="5166144" cy="4089620"/>
            </a:xfrm>
            <a:prstGeom prst="rect">
              <a:avLst/>
            </a:prstGeom>
          </p:spPr>
        </p:pic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5CB86C4E-4B88-926B-7F76-87434962D2AE}"/>
                </a:ext>
              </a:extLst>
            </p:cNvPr>
            <p:cNvSpPr/>
            <p:nvPr/>
          </p:nvSpPr>
          <p:spPr>
            <a:xfrm>
              <a:off x="4606500" y="4808306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98FD6532-D0C7-FB2D-8223-80B9E9FAD792}"/>
                </a:ext>
              </a:extLst>
            </p:cNvPr>
            <p:cNvSpPr/>
            <p:nvPr/>
          </p:nvSpPr>
          <p:spPr>
            <a:xfrm>
              <a:off x="5097330" y="4806594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7059BD37-67F6-B97F-4F72-2FAD50153E55}"/>
                </a:ext>
              </a:extLst>
            </p:cNvPr>
            <p:cNvSpPr/>
            <p:nvPr/>
          </p:nvSpPr>
          <p:spPr>
            <a:xfrm>
              <a:off x="460650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2F203602-472D-D624-5279-08BBAD85B06D}"/>
                </a:ext>
              </a:extLst>
            </p:cNvPr>
            <p:cNvSpPr/>
            <p:nvPr/>
          </p:nvSpPr>
          <p:spPr>
            <a:xfrm>
              <a:off x="5097330" y="5087803"/>
              <a:ext cx="335370" cy="184934"/>
            </a:xfrm>
            <a:prstGeom prst="rect">
              <a:avLst/>
            </a:prstGeom>
            <a:solidFill>
              <a:srgbClr val="00A3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8526EF9-BE23-293D-AEFE-C267964C6E80}"/>
              </a:ext>
            </a:extLst>
          </p:cNvPr>
          <p:cNvCxnSpPr>
            <a:cxnSpLocks/>
          </p:cNvCxnSpPr>
          <p:nvPr/>
        </p:nvCxnSpPr>
        <p:spPr>
          <a:xfrm>
            <a:off x="2658746" y="4908081"/>
            <a:ext cx="1075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B803E2A-55E7-3386-2B0D-3E98B07F5CF5}"/>
              </a:ext>
            </a:extLst>
          </p:cNvPr>
          <p:cNvSpPr txBox="1"/>
          <p:nvPr/>
        </p:nvSpPr>
        <p:spPr>
          <a:xfrm>
            <a:off x="2507814" y="4936201"/>
            <a:ext cx="1226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Arneses de prueba</a:t>
            </a:r>
            <a:endParaRPr lang="en-GB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93F6FAD4-28FB-989A-C6F0-1FE7AAD21409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796CA97C-4983-95F3-4071-E48DCC38CDEB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950D1C8F-F589-943A-F481-E93227D13C19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Descripción </a:t>
            </a:r>
            <a:r>
              <a:rPr lang="es-ES" sz="1200">
                <a:latin typeface="Arial Nova Light" panose="020B0304020202020204" pitchFamily="34" charset="0"/>
              </a:rPr>
              <a:t>del currículum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876A07AE-7529-AF1B-36BE-2BDC2BE41375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Módulo 4. Verificación y validación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D7FC5C6-0F9A-D394-D2ED-7E84DAEEC7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774347"/>
          </a:xfrm>
        </p:spPr>
        <p:txBody>
          <a:bodyPr>
            <a:normAutofit lnSpcReduction="10000"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Objetivo 2: Automatización de pruebas y enlace con requisitos.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89E63D-3816-942A-9310-45E76EA2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" y="2049694"/>
            <a:ext cx="5262735" cy="42555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7DC7583-69E2-4A84-113E-AE52CD64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3"/>
          <a:stretch/>
        </p:blipFill>
        <p:spPr>
          <a:xfrm>
            <a:off x="5512859" y="2168755"/>
            <a:ext cx="3506253" cy="36839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BAE41E-E7B8-8944-B82C-7BE63E27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2" y="4269555"/>
            <a:ext cx="5019546" cy="1048037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4B9566-571D-C4B6-7D53-FA6A7FA2219D}"/>
              </a:ext>
            </a:extLst>
          </p:cNvPr>
          <p:cNvCxnSpPr>
            <a:cxnSpLocks/>
          </p:cNvCxnSpPr>
          <p:nvPr/>
        </p:nvCxnSpPr>
        <p:spPr>
          <a:xfrm>
            <a:off x="3208020" y="3429000"/>
            <a:ext cx="1243400" cy="1032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8948F1F-5F3C-4A60-5B56-1BBA0A873E26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1A57309-BD7A-F47D-BB05-E88BE848DCE9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1B08670-6EC7-5408-BC3B-D021DA79C026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Descripción </a:t>
            </a:r>
            <a:r>
              <a:rPr lang="es-ES" sz="1200">
                <a:latin typeface="Arial Nova Light" panose="020B0304020202020204" pitchFamily="34" charset="0"/>
              </a:rPr>
              <a:t>del currículum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9CF5543-218A-7E15-7246-52FA682B1D38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8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0367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MATLAB &amp; Simulink son </a:t>
            </a:r>
            <a:r>
              <a:rPr lang="en-U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herramientas</a:t>
            </a:r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adecuadas</a:t>
            </a:r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para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iniciarse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la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ingeniería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sistemas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basada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modelos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Si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los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alumnos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están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familiarizados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con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este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software, se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puede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empezar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trabajar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sin </a:t>
            </a:r>
            <a:r>
              <a:rPr lang="en-U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necesidad</a:t>
            </a:r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de software </a:t>
            </a:r>
            <a:r>
              <a:rPr lang="en-U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adicional</a:t>
            </a:r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Permite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enlazar</a:t>
            </a:r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nuevos</a:t>
            </a:r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conocimientos</a:t>
            </a:r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con </a:t>
            </a:r>
            <a:r>
              <a:rPr lang="en-U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conocimientos</a:t>
            </a:r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previos</a:t>
            </a:r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sobre</a:t>
            </a:r>
            <a:r>
              <a:rPr lang="en-U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modelado</a:t>
            </a: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algn="just"/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algn="just"/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F334FE4-C107-212B-DCF7-0B02C5073110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97A1496-08DD-5E10-9D35-15FAAF597068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17442-ACAA-B826-C40A-F83C55BDB738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A9E0CA7-9D61-1AEB-2EF6-55CF888D1962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Conclusiones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800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517554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r>
              <a:rPr lang="es-ES" sz="1100" dirty="0">
                <a:hlinkClick r:id="rId3"/>
              </a:rPr>
              <a:t>Linkedin</a:t>
            </a:r>
            <a:endParaRPr lang="es-ES" sz="1100" dirty="0"/>
          </a:p>
          <a:p>
            <a:endParaRPr lang="es-ES" sz="1100" dirty="0"/>
          </a:p>
          <a:p>
            <a:r>
              <a:rPr lang="es-ES" sz="1100" dirty="0"/>
              <a:t>Orona Ideo - </a:t>
            </a:r>
            <a:r>
              <a:rPr lang="es-ES" sz="1100" dirty="0" err="1"/>
              <a:t>Fundazioa</a:t>
            </a:r>
            <a:r>
              <a:rPr lang="es-ES" sz="1100" dirty="0"/>
              <a:t> </a:t>
            </a:r>
            <a:r>
              <a:rPr lang="es-ES" sz="1100" dirty="0" err="1"/>
              <a:t>eraikuntza</a:t>
            </a:r>
            <a:endParaRPr lang="es-ES" sz="1100" dirty="0"/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Contexto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636466" cy="53585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En 2021 la Escuela Politécnica comienza a pensar en 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un nuevo máster oficial para el 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campus de Galarreta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(Hernani).</a:t>
            </a:r>
            <a:endParaRPr lang="es-E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Algunas de las temáticas que se querían abordar eran:</a:t>
            </a:r>
          </a:p>
          <a:p>
            <a:pPr lvl="1">
              <a:lnSpc>
                <a:spcPct val="150000"/>
              </a:lnSpc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BDDC72-2BAB-ABD6-733C-02724D97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2" t="15557" r="26667" b="5926"/>
          <a:stretch/>
        </p:blipFill>
        <p:spPr>
          <a:xfrm>
            <a:off x="5149781" y="3296950"/>
            <a:ext cx="3695700" cy="262036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817487-E788-1DF0-9685-BEE976E96F58}"/>
              </a:ext>
            </a:extLst>
          </p:cNvPr>
          <p:cNvSpPr txBox="1"/>
          <p:nvPr/>
        </p:nvSpPr>
        <p:spPr>
          <a:xfrm>
            <a:off x="577781" y="2934962"/>
            <a:ext cx="4757894" cy="188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Ingeniería de sistemas.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Diseño basado en modelos.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  <a:latin typeface="Arial Nova Light" panose="020B0304020202020204" pitchFamily="34" charset="0"/>
              </a:rPr>
              <a:t>Herramientas de verificación y validación.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0DE7A97-4CE5-7024-7BD7-16FC49A032C6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Contexto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5E44964-A9E8-1656-ADC5-EC46B30704F8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FC1931D-B611-1E8E-9136-75BCBED733F4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D4B22A1-9851-1932-6F00-A0C64B9FCA45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Las empresas industriales son responsables de todo </a:t>
            </a:r>
          </a:p>
          <a:p>
            <a:pPr marL="0" indent="0" algn="ctr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ciclo de vida</a:t>
            </a:r>
            <a:endParaRPr lang="en-US" b="1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14" y="2127217"/>
            <a:ext cx="8559694" cy="28875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D1CFAA-4E03-353D-78E6-43B90ECFF7CB}"/>
              </a:ext>
            </a:extLst>
          </p:cNvPr>
          <p:cNvSpPr txBox="1"/>
          <p:nvPr/>
        </p:nvSpPr>
        <p:spPr>
          <a:xfrm>
            <a:off x="1775046" y="5438848"/>
            <a:ext cx="5366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modelo en V es una metodología para gestionar el ciclo de vida</a:t>
            </a:r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F21F7B-906F-49EE-C97F-1EA26ECE52E8}"/>
              </a:ext>
            </a:extLst>
          </p:cNvPr>
          <p:cNvSpPr txBox="1"/>
          <p:nvPr/>
        </p:nvSpPr>
        <p:spPr>
          <a:xfrm>
            <a:off x="3124525" y="2241917"/>
            <a:ext cx="2416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Modelo en V</a:t>
            </a:r>
            <a:endParaRPr lang="en-GB" sz="2800" b="1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5690550-9B21-991E-258C-77716BB8EC78}"/>
              </a:ext>
            </a:extLst>
          </p:cNvPr>
          <p:cNvCxnSpPr/>
          <p:nvPr/>
        </p:nvCxnSpPr>
        <p:spPr>
          <a:xfrm>
            <a:off x="633046" y="2934119"/>
            <a:ext cx="2512088" cy="2080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B4BEFF-E1F0-F4B5-377E-D182F4ED151D}"/>
              </a:ext>
            </a:extLst>
          </p:cNvPr>
          <p:cNvSpPr txBox="1"/>
          <p:nvPr/>
        </p:nvSpPr>
        <p:spPr>
          <a:xfrm rot="2373486">
            <a:off x="311963" y="4054858"/>
            <a:ext cx="321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Descomposición y definición</a:t>
            </a:r>
            <a:endParaRPr lang="en-GB" sz="1400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F9D81F-1F33-9558-4BD4-A7315FD85DEA}"/>
              </a:ext>
            </a:extLst>
          </p:cNvPr>
          <p:cNvCxnSpPr>
            <a:cxnSpLocks/>
          </p:cNvCxnSpPr>
          <p:nvPr/>
        </p:nvCxnSpPr>
        <p:spPr>
          <a:xfrm flipV="1">
            <a:off x="5291744" y="3287427"/>
            <a:ext cx="2348812" cy="1735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449C94-CE5A-EDDE-E1B0-E21566D5EBC7}"/>
              </a:ext>
            </a:extLst>
          </p:cNvPr>
          <p:cNvSpPr txBox="1"/>
          <p:nvPr/>
        </p:nvSpPr>
        <p:spPr>
          <a:xfrm rot="19437461">
            <a:off x="5073083" y="4054859"/>
            <a:ext cx="313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Integración, verificación y validación</a:t>
            </a:r>
            <a:endParaRPr lang="en-GB" sz="1400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BB1E476-8377-89D8-76DD-19AE4813C01C}"/>
              </a:ext>
            </a:extLst>
          </p:cNvPr>
          <p:cNvCxnSpPr/>
          <p:nvPr/>
        </p:nvCxnSpPr>
        <p:spPr>
          <a:xfrm flipH="1">
            <a:off x="2613660" y="3287427"/>
            <a:ext cx="35128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8A94FB-4B51-94B1-6CE3-BF36E9A96E1B}"/>
              </a:ext>
            </a:extLst>
          </p:cNvPr>
          <p:cNvSpPr txBox="1"/>
          <p:nvPr/>
        </p:nvSpPr>
        <p:spPr>
          <a:xfrm>
            <a:off x="3704471" y="2966829"/>
            <a:ext cx="132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V</a:t>
            </a:r>
            <a:r>
              <a:rPr lang="es-ES" sz="1800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alidación</a:t>
            </a:r>
            <a:endParaRPr lang="en-GB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FB4098F-4874-2C0C-8140-7FF44AE6A4B0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Contexto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973F3D2-E0B0-EBD9-2A85-58F42B2C85A2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61D432F-9A37-D1D4-B76A-CF8C1F67644E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A50DEC-2204-C562-0D0A-4473C5822F33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320BF4-EFE6-96DA-4CDA-05C0775EC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9" r="13906" b="9595"/>
          <a:stretch/>
        </p:blipFill>
        <p:spPr>
          <a:xfrm>
            <a:off x="6000096" y="3661726"/>
            <a:ext cx="2716757" cy="241090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575F0A8-13F4-B55F-7108-402ACE4C5A83}"/>
              </a:ext>
            </a:extLst>
          </p:cNvPr>
          <p:cNvSpPr/>
          <p:nvPr/>
        </p:nvSpPr>
        <p:spPr>
          <a:xfrm>
            <a:off x="2870750" y="4025921"/>
            <a:ext cx="2924177" cy="108627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 de aprendizaje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210E95-0FB5-7B97-A17A-C55AE4E3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3" y="1871597"/>
            <a:ext cx="8559694" cy="2887558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6400323D-430A-4F82-763D-3502723F3668}"/>
              </a:ext>
            </a:extLst>
          </p:cNvPr>
          <p:cNvSpPr/>
          <p:nvPr/>
        </p:nvSpPr>
        <p:spPr>
          <a:xfrm>
            <a:off x="1446964" y="275888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25F291A-511F-6A7C-3924-B0B1316FA10B}"/>
              </a:ext>
            </a:extLst>
          </p:cNvPr>
          <p:cNvSpPr/>
          <p:nvPr/>
        </p:nvSpPr>
        <p:spPr>
          <a:xfrm>
            <a:off x="2124570" y="3262975"/>
            <a:ext cx="1085222" cy="5627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05C032-7A79-C8B0-2E00-DAF6E8E1BDFA}"/>
              </a:ext>
            </a:extLst>
          </p:cNvPr>
          <p:cNvSpPr/>
          <p:nvPr/>
        </p:nvSpPr>
        <p:spPr>
          <a:xfrm>
            <a:off x="4371034" y="2758886"/>
            <a:ext cx="2924177" cy="155749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EC8734-CF2E-735D-1FDD-E0EB3324D788}"/>
              </a:ext>
            </a:extLst>
          </p:cNvPr>
          <p:cNvSpPr txBox="1"/>
          <p:nvPr/>
        </p:nvSpPr>
        <p:spPr>
          <a:xfrm>
            <a:off x="1917791" y="1561602"/>
            <a:ext cx="5477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atin typeface="Arial Nova Light" panose="020B0304020202020204" pitchFamily="34" charset="0"/>
              </a:rPr>
              <a:t>Gestionar el ciclo de vida </a:t>
            </a:r>
            <a:r>
              <a:rPr lang="es-ES" dirty="0">
                <a:latin typeface="Arial Nova Light" panose="020B0304020202020204" pitchFamily="34" charset="0"/>
              </a:rPr>
              <a:t>con el modelo V y las técnicas basadas en modelos.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5EE83ED-FB54-B754-85A0-332609404DC3}"/>
              </a:ext>
            </a:extLst>
          </p:cNvPr>
          <p:cNvSpPr txBox="1"/>
          <p:nvPr/>
        </p:nvSpPr>
        <p:spPr>
          <a:xfrm>
            <a:off x="365956" y="4424333"/>
            <a:ext cx="1867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 Nova Light" panose="020B0304020202020204" pitchFamily="34" charset="0"/>
              </a:rPr>
              <a:t>Redacción y gestión de requisitos.</a:t>
            </a:r>
            <a:endParaRPr lang="en-GB" dirty="0">
              <a:latin typeface="Arial Nova Light" panose="020B0304020202020204" pitchFamily="34" charset="0"/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5D65C5A-8670-E635-12E7-D332D78F8F4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299473" y="3321593"/>
            <a:ext cx="547106" cy="1102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CBDC32-0A8E-8700-F338-83B15825E847}"/>
              </a:ext>
            </a:extLst>
          </p:cNvPr>
          <p:cNvSpPr txBox="1"/>
          <p:nvPr/>
        </p:nvSpPr>
        <p:spPr>
          <a:xfrm>
            <a:off x="2314009" y="4914979"/>
            <a:ext cx="2638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 Nova Light" panose="020B0304020202020204" pitchFamily="34" charset="0"/>
              </a:rPr>
              <a:t>Composición de arquitecturas</a:t>
            </a:r>
            <a:r>
              <a:rPr lang="es-ES" dirty="0">
                <a:latin typeface="Arial Nova Light" panose="020B0304020202020204" pitchFamily="34" charset="0"/>
              </a:rPr>
              <a:t> de sistemas y organización de componentes.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A20E71E-C50F-A830-7C42-AF6CC458269A}"/>
              </a:ext>
            </a:extLst>
          </p:cNvPr>
          <p:cNvCxnSpPr>
            <a:cxnSpLocks/>
          </p:cNvCxnSpPr>
          <p:nvPr/>
        </p:nvCxnSpPr>
        <p:spPr>
          <a:xfrm>
            <a:off x="2588907" y="3825683"/>
            <a:ext cx="602939" cy="1089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F23A91D-004D-5058-DD69-B83A3FB05507}"/>
              </a:ext>
            </a:extLst>
          </p:cNvPr>
          <p:cNvSpPr txBox="1"/>
          <p:nvPr/>
        </p:nvSpPr>
        <p:spPr>
          <a:xfrm>
            <a:off x="5538139" y="4844916"/>
            <a:ext cx="2958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rial Nova Light" panose="020B0304020202020204" pitchFamily="34" charset="0"/>
              </a:rPr>
              <a:t>Organización de pruebas de verificación y validación </a:t>
            </a:r>
            <a:r>
              <a:rPr lang="es-ES" dirty="0">
                <a:latin typeface="Arial Nova Light" panose="020B0304020202020204" pitchFamily="34" charset="0"/>
              </a:rPr>
              <a:t>de los requisitos del sistema con arneses de pruebas y conjuntos de pruebas.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2F29E72-E8D5-D3AD-E9CC-3A069084A7E5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5833123" y="4316380"/>
            <a:ext cx="1184097" cy="528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072A4C7-A893-4114-F27D-551731C7D332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Contexto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526CA5D-4812-2694-14CD-E1F7075CB110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0DDCE5-ED21-B5D1-46BC-4D1861E706CF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F5A66D3-CADE-8E41-488C-66DDCA27DEAA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5" grpId="0"/>
      <p:bldP spid="2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Colaboración con </a:t>
            </a:r>
            <a:r>
              <a:rPr lang="es-ES" dirty="0" err="1"/>
              <a:t>MathWorks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358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s-ES" dirty="0">
                <a:latin typeface="Arial Nova Light" panose="020B0304020202020204" pitchFamily="34" charset="0"/>
              </a:rPr>
              <a:t>Existía la necesidad de una herramienta para trabajar estos conceptos con el alumnado.</a:t>
            </a:r>
          </a:p>
          <a:p>
            <a:r>
              <a:rPr lang="es-ES" dirty="0">
                <a:latin typeface="Arial Nova Light" panose="020B0304020202020204" pitchFamily="34" charset="0"/>
              </a:rPr>
              <a:t>Anteriormente tienen experiencia con MATLAB &amp; Simulink.</a:t>
            </a:r>
          </a:p>
          <a:p>
            <a:r>
              <a:rPr lang="es-ES" dirty="0">
                <a:latin typeface="Arial Nova Light" panose="020B0304020202020204" pitchFamily="34" charset="0"/>
              </a:rPr>
              <a:t>Se inició una colaboración con </a:t>
            </a:r>
            <a:r>
              <a:rPr lang="es-ES" dirty="0" err="1">
                <a:latin typeface="Arial Nova Light" panose="020B0304020202020204" pitchFamily="34" charset="0"/>
              </a:rPr>
              <a:t>MathWorks</a:t>
            </a:r>
            <a:r>
              <a:rPr lang="es-ES" dirty="0">
                <a:latin typeface="Arial Nova Light" panose="020B0304020202020204" pitchFamily="34" charset="0"/>
              </a:rPr>
              <a:t> para el desarrollo de este currículum. </a:t>
            </a: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62D060-3B6D-DB69-BCC5-90FB67B53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9" y="4042700"/>
            <a:ext cx="1718029" cy="1570770"/>
          </a:xfrm>
          <a:prstGeom prst="rect">
            <a:avLst/>
          </a:prstGeom>
        </p:spPr>
      </p:pic>
      <p:pic>
        <p:nvPicPr>
          <p:cNvPr id="1026" name="Picture 2" descr="About MATLAB and Simulink - Matlab &amp; Simulink - MATLAB &amp; Simulink -  İstanbul Okan Üniversitesi">
            <a:extLst>
              <a:ext uri="{FF2B5EF4-FFF2-40B4-BE49-F238E27FC236}">
                <a16:creationId xmlns:a16="http://schemas.microsoft.com/office/drawing/2014/main" id="{C4FD0678-9730-AFDA-4F06-2A829B71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31" y="4139845"/>
            <a:ext cx="3477424" cy="137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68358D-81E6-B675-D127-BAC10597A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843" y="3888711"/>
            <a:ext cx="1886734" cy="236638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0DBA4B-0331-CC1F-E93E-C19EC5C5B266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Contexto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35B9A92-B4F9-335A-9824-921960ED9EB1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F878B0E-F9C7-66F6-7050-2116C234DBD6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FD25C77-4E2A-D8FF-0F45-2E86A1F0AFDB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6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1939332"/>
            <a:ext cx="3847227" cy="217717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con MATLAB &amp; Simulink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9053564" cy="428157"/>
          </a:xfrm>
        </p:spPr>
        <p:txBody>
          <a:bodyPr/>
          <a:lstStyle/>
          <a:p>
            <a:r>
              <a:rPr lang="es-ES" sz="2400" dirty="0"/>
              <a:t>Ingeniería de sistemas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Hasta hace algunos años en ciclo de vida se gestionaba en base a documentos. 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Architecture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465610"/>
            <a:ext cx="5690850" cy="2500434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907" y="2157933"/>
            <a:ext cx="1073593" cy="1073593"/>
          </a:xfrm>
          <a:prstGeom prst="rect">
            <a:avLst/>
          </a:prstGeom>
        </p:spPr>
      </p:pic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B5777930-EE85-5DEB-7AAC-078287A8E0AC}"/>
              </a:ext>
            </a:extLst>
          </p:cNvPr>
          <p:cNvCxnSpPr>
            <a:cxnSpLocks/>
          </p:cNvCxnSpPr>
          <p:nvPr/>
        </p:nvCxnSpPr>
        <p:spPr>
          <a:xfrm flipV="1">
            <a:off x="2496432" y="2772269"/>
            <a:ext cx="1036475" cy="3940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19DE0C2-9AB5-A5EB-63CB-BF50508F00B3}"/>
              </a:ext>
            </a:extLst>
          </p:cNvPr>
          <p:cNvCxnSpPr>
            <a:cxnSpLocks/>
          </p:cNvCxnSpPr>
          <p:nvPr/>
        </p:nvCxnSpPr>
        <p:spPr>
          <a:xfrm flipV="1">
            <a:off x="3036210" y="3143920"/>
            <a:ext cx="716640" cy="44415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C53C232-D94B-92B6-80A2-6B95F0636CA1}"/>
              </a:ext>
            </a:extLst>
          </p:cNvPr>
          <p:cNvCxnSpPr>
            <a:cxnSpLocks/>
          </p:cNvCxnSpPr>
          <p:nvPr/>
        </p:nvCxnSpPr>
        <p:spPr>
          <a:xfrm flipV="1">
            <a:off x="3394530" y="3161125"/>
            <a:ext cx="487986" cy="6458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C7F4A00-74CC-D7D2-49DD-B1228A003B74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4069704" y="3231526"/>
            <a:ext cx="41466" cy="11136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3B7FA6D-28FC-1D6C-C80B-1BD23D0C35B4}"/>
              </a:ext>
            </a:extLst>
          </p:cNvPr>
          <p:cNvCxnSpPr>
            <a:cxnSpLocks/>
          </p:cNvCxnSpPr>
          <p:nvPr/>
        </p:nvCxnSpPr>
        <p:spPr>
          <a:xfrm flipH="1" flipV="1">
            <a:off x="4265470" y="3098406"/>
            <a:ext cx="600410" cy="76006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249C5CB-1FC5-60B8-E297-987723CDD9F5}"/>
              </a:ext>
            </a:extLst>
          </p:cNvPr>
          <p:cNvCxnSpPr>
            <a:cxnSpLocks/>
          </p:cNvCxnSpPr>
          <p:nvPr/>
        </p:nvCxnSpPr>
        <p:spPr>
          <a:xfrm flipH="1" flipV="1">
            <a:off x="4510874" y="2952878"/>
            <a:ext cx="977726" cy="4131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0A0FDBC-196C-2D0B-6268-8D87C333B5F8}"/>
              </a:ext>
            </a:extLst>
          </p:cNvPr>
          <p:cNvCxnSpPr>
            <a:cxnSpLocks/>
          </p:cNvCxnSpPr>
          <p:nvPr/>
        </p:nvCxnSpPr>
        <p:spPr>
          <a:xfrm flipH="1" flipV="1">
            <a:off x="4730817" y="2731275"/>
            <a:ext cx="1113030" cy="32161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Requirements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739AB57-71ED-90F4-0455-6B1845B3261F}"/>
              </a:ext>
            </a:extLst>
          </p:cNvPr>
          <p:cNvSpPr/>
          <p:nvPr/>
        </p:nvSpPr>
        <p:spPr>
          <a:xfrm>
            <a:off x="853557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A3AD"/>
                </a:solidFill>
                <a:latin typeface="Arial Nova Light" panose="020B0304020202020204" pitchFamily="34" charset="0"/>
              </a:rPr>
              <a:t>Contexto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65B203C-8A9A-F249-5850-DE502F7092AA}"/>
              </a:ext>
            </a:extLst>
          </p:cNvPr>
          <p:cNvSpPr/>
          <p:nvPr/>
        </p:nvSpPr>
        <p:spPr>
          <a:xfrm>
            <a:off x="2655924" y="6387769"/>
            <a:ext cx="1560596" cy="365125"/>
          </a:xfrm>
          <a:prstGeom prst="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Ingeniería de sistemas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3FAFE24-B499-95BB-8ADA-F83E89EA0B66}"/>
              </a:ext>
            </a:extLst>
          </p:cNvPr>
          <p:cNvSpPr/>
          <p:nvPr/>
        </p:nvSpPr>
        <p:spPr>
          <a:xfrm>
            <a:off x="4458291" y="6387769"/>
            <a:ext cx="1864060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Descripción del currículum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765DF96-A47A-ED28-F08C-19CC1949373E}"/>
              </a:ext>
            </a:extLst>
          </p:cNvPr>
          <p:cNvSpPr/>
          <p:nvPr/>
        </p:nvSpPr>
        <p:spPr>
          <a:xfrm>
            <a:off x="6564123" y="6387769"/>
            <a:ext cx="1560596" cy="365125"/>
          </a:xfrm>
          <a:prstGeom prst="rect">
            <a:avLst/>
          </a:prstGeom>
          <a:noFill/>
          <a:ln>
            <a:solidFill>
              <a:srgbClr val="00A3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A3AD"/>
                </a:solidFill>
                <a:latin typeface="Arial Nova Light" panose="020B0304020202020204" pitchFamily="34" charset="0"/>
              </a:rPr>
              <a:t>Conclusiones</a:t>
            </a:r>
            <a:endParaRPr lang="en-GB" sz="1200" dirty="0">
              <a:solidFill>
                <a:srgbClr val="00A3AD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17547</TotalTime>
  <Words>951</Words>
  <Application>Microsoft Office PowerPoint</Application>
  <PresentationFormat>Presentación en pantalla (4:3)</PresentationFormat>
  <Paragraphs>244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AppleSymbols</vt:lpstr>
      <vt:lpstr>Arial</vt:lpstr>
      <vt:lpstr>Arial Black</vt:lpstr>
      <vt:lpstr>Arial Nova Light</vt:lpstr>
      <vt:lpstr>Calibri</vt:lpstr>
      <vt:lpstr>Cambria Math</vt:lpstr>
      <vt:lpstr>MU Theme</vt:lpstr>
      <vt:lpstr>Enseñanza de la ingeniería de sistemas basada en modelos con MATLAB &amp; Simulink para sistemas inteligentes de energía</vt:lpstr>
      <vt:lpstr>Índice</vt:lpstr>
      <vt:lpstr>Contexto</vt:lpstr>
      <vt:lpstr>Contexto</vt:lpstr>
      <vt:lpstr>Contexto</vt:lpstr>
      <vt:lpstr>Resultados de aprendizaje</vt:lpstr>
      <vt:lpstr>Colaboración con MathWorks</vt:lpstr>
      <vt:lpstr>Ingeniería de sistemas basada en modelos con MATLAB &amp; Simulink</vt:lpstr>
      <vt:lpstr>Ingeniería de sistemas</vt:lpstr>
      <vt:lpstr>Ingeniería de sistemas basada en modelos</vt:lpstr>
      <vt:lpstr>Ingeniería de sistemas basada en modelos</vt:lpstr>
      <vt:lpstr>Ingeniería de sistemas basada en modelos</vt:lpstr>
      <vt:lpstr>Descripción del currículum</vt:lpstr>
      <vt:lpstr>Características del currículum</vt:lpstr>
      <vt:lpstr>Módulo 2. Requisitos</vt:lpstr>
      <vt:lpstr>Módulo 2. Requisitos</vt:lpstr>
      <vt:lpstr>Módulo 2. Requisitos</vt:lpstr>
      <vt:lpstr>Módulo 2. Requisitos</vt:lpstr>
      <vt:lpstr>Módulo 3. Arquitectura</vt:lpstr>
      <vt:lpstr>Módulo 3. Arquitectura</vt:lpstr>
      <vt:lpstr>Módulo 3. System Composer</vt:lpstr>
      <vt:lpstr>Módulo 3. Ejercicio práctico</vt:lpstr>
      <vt:lpstr>Módulo 4. Verificación y validación</vt:lpstr>
      <vt:lpstr>Módulo 4. Verificación y validación</vt:lpstr>
      <vt:lpstr>Conclusiones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Jon Del Olmo</cp:lastModifiedBy>
  <cp:revision>394</cp:revision>
  <cp:lastPrinted>2018-07-13T13:37:53Z</cp:lastPrinted>
  <dcterms:created xsi:type="dcterms:W3CDTF">2017-11-28T21:27:45Z</dcterms:created>
  <dcterms:modified xsi:type="dcterms:W3CDTF">2023-07-05T06:23:19Z</dcterms:modified>
</cp:coreProperties>
</file>